
<file path=[Content_Types].xml><?xml version="1.0" encoding="utf-8"?>
<Types xmlns="http://schemas.openxmlformats.org/package/2006/content-types">
  <Default Extension="png" ContentType="image/png"/>
  <Default Extension="jpeg" ContentType="image/jpeg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76" r:id="rId1"/>
  </p:sldMasterIdLst>
  <p:notesMasterIdLst>
    <p:notesMasterId r:id="rId22"/>
  </p:notesMasterIdLst>
  <p:sldIdLst>
    <p:sldId id="289" r:id="rId2"/>
    <p:sldId id="317" r:id="rId3"/>
    <p:sldId id="318" r:id="rId4"/>
    <p:sldId id="319" r:id="rId5"/>
    <p:sldId id="345" r:id="rId6"/>
    <p:sldId id="325" r:id="rId7"/>
    <p:sldId id="323" r:id="rId8"/>
    <p:sldId id="322" r:id="rId9"/>
    <p:sldId id="330" r:id="rId10"/>
    <p:sldId id="320" r:id="rId11"/>
    <p:sldId id="336" r:id="rId12"/>
    <p:sldId id="337" r:id="rId13"/>
    <p:sldId id="342" r:id="rId14"/>
    <p:sldId id="346" r:id="rId15"/>
    <p:sldId id="339" r:id="rId16"/>
    <p:sldId id="338" r:id="rId17"/>
    <p:sldId id="326" r:id="rId18"/>
    <p:sldId id="327" r:id="rId19"/>
    <p:sldId id="328" r:id="rId20"/>
    <p:sldId id="288" r:id="rId21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FF66"/>
    <a:srgbClr val="0000FF"/>
    <a:srgbClr val="1DF9F9"/>
    <a:srgbClr val="F125D4"/>
    <a:srgbClr val="6600CC"/>
    <a:srgbClr val="FF5050"/>
    <a:srgbClr val="D45742"/>
    <a:srgbClr val="3399FF"/>
    <a:srgbClr val="6E12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0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EAA408E-BAE8-4DD9-B84D-7F8A3A6BD45D}" type="datetimeFigureOut">
              <a:rPr lang="ru-RU"/>
              <a:pPr>
                <a:defRPr/>
              </a:pPr>
              <a:t>28.03.2014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3B5D7D1-67A2-4C51-AEF4-49203791DC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31004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3849688" y="9428163"/>
            <a:ext cx="2946400" cy="496887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E6734EFB-269A-4211-87E5-8C840E20E55E}" type="slidenum">
              <a:rPr lang="ru-RU" sz="12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6</a:t>
            </a:fld>
            <a:endParaRPr lang="ru-RU" sz="1200">
              <a:latin typeface="+mn-lt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 txBox="1">
            <a:spLocks noGrp="1" noChangeArrowheads="1"/>
          </p:cNvSpPr>
          <p:nvPr/>
        </p:nvSpPr>
        <p:spPr bwMode="auto">
          <a:xfrm>
            <a:off x="3849648" y="9427622"/>
            <a:ext cx="2946448" cy="497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46" tIns="46024" rIns="92046" bIns="46024" anchor="b"/>
          <a:lstStyle>
            <a:lvl1pPr defTabSz="919163" eaLnBrk="0" hangingPunct="0">
              <a:defRPr sz="3800" b="1">
                <a:solidFill>
                  <a:schemeClr val="tx1"/>
                </a:solidFill>
                <a:latin typeface="Arial Cyr" pitchFamily="34" charset="0"/>
              </a:defRPr>
            </a:lvl1pPr>
            <a:lvl2pPr marL="742950" indent="-285750" defTabSz="919163" eaLnBrk="0" hangingPunct="0">
              <a:defRPr sz="3800" b="1">
                <a:solidFill>
                  <a:schemeClr val="tx1"/>
                </a:solidFill>
                <a:latin typeface="Arial Cyr" pitchFamily="34" charset="0"/>
              </a:defRPr>
            </a:lvl2pPr>
            <a:lvl3pPr marL="1143000" indent="-228600" defTabSz="919163" eaLnBrk="0" hangingPunct="0">
              <a:defRPr sz="3800" b="1">
                <a:solidFill>
                  <a:schemeClr val="tx1"/>
                </a:solidFill>
                <a:latin typeface="Arial Cyr" pitchFamily="34" charset="0"/>
              </a:defRPr>
            </a:lvl3pPr>
            <a:lvl4pPr marL="1600200" indent="-228600" defTabSz="919163" eaLnBrk="0" hangingPunct="0">
              <a:defRPr sz="3800" b="1">
                <a:solidFill>
                  <a:schemeClr val="tx1"/>
                </a:solidFill>
                <a:latin typeface="Arial Cyr" pitchFamily="34" charset="0"/>
              </a:defRPr>
            </a:lvl4pPr>
            <a:lvl5pPr marL="2057400" indent="-228600" defTabSz="919163" eaLnBrk="0" hangingPunct="0">
              <a:defRPr sz="3800" b="1">
                <a:solidFill>
                  <a:schemeClr val="tx1"/>
                </a:solidFill>
                <a:latin typeface="Arial Cyr" pitchFamily="34" charset="0"/>
              </a:defRPr>
            </a:lvl5pPr>
            <a:lvl6pPr marL="25146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 Cyr" pitchFamily="34" charset="0"/>
              </a:defRPr>
            </a:lvl6pPr>
            <a:lvl7pPr marL="29718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 Cyr" pitchFamily="34" charset="0"/>
              </a:defRPr>
            </a:lvl7pPr>
            <a:lvl8pPr marL="34290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 Cyr" pitchFamily="34" charset="0"/>
              </a:defRPr>
            </a:lvl8pPr>
            <a:lvl9pPr marL="38862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 Cyr" pitchFamily="34" charset="0"/>
              </a:defRPr>
            </a:lvl9pPr>
          </a:lstStyle>
          <a:p>
            <a:pPr algn="r" eaLnBrk="1" hangingPunct="1"/>
            <a:fld id="{D5B43F37-03B6-4D08-9C05-6B677165C499}" type="slidenum">
              <a:rPr lang="ru-RU" sz="1200" b="0">
                <a:latin typeface="Arial" charset="0"/>
              </a:rPr>
              <a:pPr algn="r" eaLnBrk="1" hangingPunct="1"/>
              <a:t>12</a:t>
            </a:fld>
            <a:endParaRPr lang="ru-RU" sz="1200" b="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6125"/>
            <a:ext cx="4957763" cy="3717925"/>
          </a:xfrm>
          <a:ln cap="flat"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277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3E831A2-FB0B-4894-A3A2-92DFA2E6C6F0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1498CD-CE2C-48F6-856B-851B4444513F}" type="datetimeFigureOut">
              <a:rPr lang="ru-RU"/>
              <a:pPr>
                <a:defRPr/>
              </a:pPr>
              <a:t>28.03.2014</a:t>
            </a:fld>
            <a:endParaRPr lang="ru-RU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5B9629-9664-487D-A3D8-0912A3AA86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929B00-9A24-40D0-846D-B30F4133B5FB}" type="datetimeFigureOut">
              <a:rPr lang="ru-RU"/>
              <a:pPr>
                <a:defRPr/>
              </a:pPr>
              <a:t>28.03.2014</a:t>
            </a:fld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3A01B-3D03-486A-83F1-11BA298EA3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3C7692-3C0E-4A13-B6FC-28EAB5C7B1C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0749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39" y="2130771"/>
            <a:ext cx="7772323" cy="14690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76" y="3886312"/>
            <a:ext cx="6400648" cy="1752191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B5D17C-BEC6-490A-82AF-BE601F2BC2C7}" type="slidenum">
              <a:rPr lang="ru-RU"/>
              <a:pPr>
                <a:defRPr/>
              </a:pPr>
              <a:t>‹#›</a:t>
            </a:fld>
            <a:endParaRPr lang="ru-RU">
              <a:latin typeface="Arial Cyr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1126200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D29E1C3-EBB5-4B6A-AFC9-9C379B5B4D73}" type="datetimeFigureOut">
              <a:rPr lang="ru-RU"/>
              <a:pPr>
                <a:defRPr/>
              </a:pPr>
              <a:t>28.03.2014</a:t>
            </a:fld>
            <a:endParaRPr lang="ru-RU"/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1FBB7D1-7251-4528-ACD8-795E6ED870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</p:sldLayoutIdLst>
  <p:txStyles>
    <p:titleStyle>
      <a:lvl1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Arial" charset="0"/>
          <a:ea typeface="+mj-ea"/>
          <a:cs typeface="+mj-cs"/>
        </a:defRPr>
      </a:lvl1pPr>
      <a:lvl2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Arial" charset="0"/>
        </a:defRPr>
      </a:lvl2pPr>
      <a:lvl3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Arial" charset="0"/>
        </a:defRPr>
      </a:lvl3pPr>
      <a:lvl4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Arial" charset="0"/>
        </a:defRPr>
      </a:lvl4pPr>
      <a:lvl5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Arial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Arial" charset="0"/>
          <a:ea typeface="+mn-ea"/>
          <a:cs typeface="+mn-cs"/>
        </a:defRPr>
      </a:lvl1pPr>
      <a:lvl2pPr marL="547688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Arial" charset="0"/>
          <a:ea typeface="+mn-ea"/>
          <a:cs typeface="+mn-cs"/>
        </a:defRPr>
      </a:lvl2pPr>
      <a:lvl3pPr marL="822325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kern="1200">
          <a:solidFill>
            <a:srgbClr val="404040"/>
          </a:solidFill>
          <a:latin typeface="Arial" charset="0"/>
          <a:ea typeface="+mn-ea"/>
          <a:cs typeface="+mn-cs"/>
        </a:defRPr>
      </a:lvl3pPr>
      <a:lvl4pPr marL="10969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Arial" charset="0"/>
          <a:ea typeface="+mn-ea"/>
          <a:cs typeface="+mn-cs"/>
        </a:defRPr>
      </a:lvl4pPr>
      <a:lvl5pPr marL="13890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Arial" charset="0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Elmira.Sadykova@tatar.ru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Microsoft_Excel_97-2003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1" name="Picture 2" descr="C:\Documents and Settings\svod_vcons1\Рабочий стол\map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31913" y="2133600"/>
            <a:ext cx="6119812" cy="343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68313" y="0"/>
            <a:ext cx="8210550" cy="201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71438"/>
            <a:endParaRPr lang="ru-RU" b="1" dirty="0">
              <a:solidFill>
                <a:srgbClr val="00B050"/>
              </a:solidFill>
              <a:latin typeface="Times New Roman" pitchFamily="18" charset="0"/>
              <a:ea typeface="Cambria Math" pitchFamily="18" charset="0"/>
              <a:cs typeface="Times New Roman" pitchFamily="18" charset="0"/>
            </a:endParaRPr>
          </a:p>
          <a:p>
            <a:pPr marL="71438" algn="ctr"/>
            <a:r>
              <a:rPr lang="ru-RU" sz="3600" b="1" dirty="0">
                <a:solidFill>
                  <a:srgbClr val="0000CC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«Актуальные вопросы </a:t>
            </a:r>
            <a:r>
              <a:rPr lang="ru-RU" sz="3600" b="1" dirty="0" err="1">
                <a:solidFill>
                  <a:srgbClr val="0000CC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тарифообразования</a:t>
            </a:r>
            <a:r>
              <a:rPr lang="ru-RU" sz="3600" b="1" dirty="0">
                <a:solidFill>
                  <a:srgbClr val="0000CC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и правовые основы </a:t>
            </a:r>
            <a:r>
              <a:rPr lang="ru-RU" sz="3600" b="1" dirty="0" err="1" smtClean="0">
                <a:solidFill>
                  <a:srgbClr val="0000CC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регуляторики</a:t>
            </a:r>
            <a:r>
              <a:rPr lang="ru-RU" sz="3600" b="1" dirty="0" smtClean="0">
                <a:solidFill>
                  <a:srgbClr val="0000CC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»</a:t>
            </a:r>
            <a:endParaRPr lang="ru-RU" sz="3600" b="1" dirty="0">
              <a:solidFill>
                <a:srgbClr val="0000CC"/>
              </a:solidFill>
              <a:latin typeface="Times New Roman" pitchFamily="18" charset="0"/>
              <a:ea typeface="Cambria Math" pitchFamily="18" charset="0"/>
              <a:cs typeface="Times New Roman" pitchFamily="18" charset="0"/>
            </a:endParaRPr>
          </a:p>
        </p:txBody>
      </p:sp>
      <p:pic>
        <p:nvPicPr>
          <p:cNvPr id="9" name="Рисунок 8"/>
          <p:cNvPicPr/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179388" y="5412334"/>
            <a:ext cx="2586288" cy="1416353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11" name="Рамка 10"/>
          <p:cNvSpPr/>
          <p:nvPr/>
        </p:nvSpPr>
        <p:spPr>
          <a:xfrm>
            <a:off x="-47625" y="0"/>
            <a:ext cx="9163050" cy="6958013"/>
          </a:xfrm>
          <a:prstGeom prst="frame">
            <a:avLst>
              <a:gd name="adj1" fmla="val 1574"/>
            </a:avLst>
          </a:prstGeom>
          <a:solidFill>
            <a:srgbClr val="00B050"/>
          </a:solidFill>
          <a:ln>
            <a:solidFill>
              <a:srgbClr val="F3F67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125" name="Дата 6"/>
          <p:cNvSpPr txBox="1">
            <a:spLocks/>
          </p:cNvSpPr>
          <p:nvPr/>
        </p:nvSpPr>
        <p:spPr bwMode="auto">
          <a:xfrm>
            <a:off x="7451725" y="5589588"/>
            <a:ext cx="1368425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sz="1200" b="1">
              <a:solidFill>
                <a:srgbClr val="445AB0"/>
              </a:solidFill>
              <a:latin typeface="Gill Sans MT" pitchFamily="34" charset="0"/>
              <a:cs typeface="Arial" charset="0"/>
            </a:endParaRPr>
          </a:p>
        </p:txBody>
      </p:sp>
      <p:sp>
        <p:nvSpPr>
          <p:cNvPr id="5126" name="TextBox 3"/>
          <p:cNvSpPr txBox="1">
            <a:spLocks noChangeArrowheads="1"/>
          </p:cNvSpPr>
          <p:nvPr/>
        </p:nvSpPr>
        <p:spPr bwMode="auto">
          <a:xfrm>
            <a:off x="4140200" y="5516563"/>
            <a:ext cx="4319588" cy="132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71438" algn="r"/>
            <a:r>
              <a:rPr lang="ru-RU" sz="2000" b="1">
                <a:latin typeface="Times New Roman" pitchFamily="18" charset="0"/>
                <a:cs typeface="Times New Roman" pitchFamily="18" charset="0"/>
              </a:rPr>
              <a:t>Начальник юридического отдела</a:t>
            </a:r>
          </a:p>
          <a:p>
            <a:pPr marL="71438" algn="r"/>
            <a:r>
              <a:rPr lang="ru-RU" sz="2100" b="1">
                <a:latin typeface="Times New Roman" pitchFamily="18" charset="0"/>
                <a:cs typeface="Times New Roman" pitchFamily="18" charset="0"/>
              </a:rPr>
              <a:t>Садыкова Эльмира Джамилевна</a:t>
            </a:r>
          </a:p>
          <a:p>
            <a:pPr marL="71438" algn="r"/>
            <a:r>
              <a:rPr lang="en-US" sz="2000" b="1" i="1">
                <a:latin typeface="Times New Roman" pitchFamily="18" charset="0"/>
                <a:cs typeface="Times New Roman" pitchFamily="18" charset="0"/>
              </a:rPr>
              <a:t>Email: </a:t>
            </a:r>
            <a:r>
              <a:rPr lang="en-US" sz="2000" b="1" i="1">
                <a:latin typeface="Times New Roman" pitchFamily="18" charset="0"/>
                <a:cs typeface="Times New Roman" pitchFamily="18" charset="0"/>
                <a:hlinkClick r:id="rId4"/>
              </a:rPr>
              <a:t>Elmira.Sadykova@tatar.ru</a:t>
            </a:r>
            <a:endParaRPr lang="en-US" sz="2000" b="1" i="1">
              <a:latin typeface="Times New Roman" pitchFamily="18" charset="0"/>
              <a:cs typeface="Times New Roman" pitchFamily="18" charset="0"/>
            </a:endParaRPr>
          </a:p>
          <a:p>
            <a:pPr marL="71438" algn="r"/>
            <a:r>
              <a:rPr lang="ru-RU" sz="2000" b="1" i="1" u="sng">
                <a:latin typeface="Times New Roman" pitchFamily="18" charset="0"/>
                <a:cs typeface="Times New Roman" pitchFamily="18" charset="0"/>
              </a:rPr>
              <a:t>Тел.: </a:t>
            </a:r>
            <a:r>
              <a:rPr lang="en-US" sz="2000" b="1" i="1" u="sng">
                <a:latin typeface="Times New Roman" pitchFamily="18" charset="0"/>
                <a:cs typeface="Times New Roman" pitchFamily="18" charset="0"/>
              </a:rPr>
              <a:t>+7(843)221 82 75</a:t>
            </a:r>
            <a:endParaRPr lang="ru-RU" sz="2000" b="1" i="1" u="sng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Рамка 10"/>
          <p:cNvSpPr/>
          <p:nvPr/>
        </p:nvSpPr>
        <p:spPr>
          <a:xfrm>
            <a:off x="-19050" y="0"/>
            <a:ext cx="9163050" cy="6958013"/>
          </a:xfrm>
          <a:prstGeom prst="frame">
            <a:avLst>
              <a:gd name="adj1" fmla="val 1574"/>
            </a:avLst>
          </a:prstGeom>
          <a:solidFill>
            <a:srgbClr val="00B050"/>
          </a:solidFill>
          <a:ln>
            <a:solidFill>
              <a:srgbClr val="F3F67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/>
          <p:cNvSpPr txBox="1">
            <a:spLocks noChangeArrowheads="1"/>
          </p:cNvSpPr>
          <p:nvPr/>
        </p:nvSpPr>
        <p:spPr bwMode="auto">
          <a:xfrm>
            <a:off x="8693150" y="8294688"/>
            <a:ext cx="341313" cy="276225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91431" tIns="45716" rIns="91431" bIns="45716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latin typeface="+mn-lt"/>
                <a:cs typeface="Times New Roman" pitchFamily="18" charset="0"/>
              </a:rPr>
              <a:t>18</a:t>
            </a:r>
          </a:p>
        </p:txBody>
      </p:sp>
      <p:sp>
        <p:nvSpPr>
          <p:cNvPr id="54274" name="Заголовок 1"/>
          <p:cNvSpPr txBox="1">
            <a:spLocks/>
          </p:cNvSpPr>
          <p:nvPr/>
        </p:nvSpPr>
        <p:spPr bwMode="auto">
          <a:xfrm>
            <a:off x="523875" y="346075"/>
            <a:ext cx="21764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7252" tIns="43626" rIns="87252" bIns="43626"/>
          <a:lstStyle/>
          <a:p>
            <a:pPr algn="ctr" defTabSz="706438" eaLnBrk="0" hangingPunct="0">
              <a:lnSpc>
                <a:spcPct val="110000"/>
              </a:lnSpc>
            </a:pPr>
            <a:endParaRPr lang="ru-RU" sz="2400" b="1">
              <a:cs typeface="Arial" charset="0"/>
              <a:sym typeface="Arial" charset="0"/>
            </a:endParaRPr>
          </a:p>
        </p:txBody>
      </p:sp>
      <p:sp>
        <p:nvSpPr>
          <p:cNvPr id="3" name="Рамка 10"/>
          <p:cNvSpPr/>
          <p:nvPr/>
        </p:nvSpPr>
        <p:spPr>
          <a:xfrm>
            <a:off x="-19050" y="0"/>
            <a:ext cx="9163050" cy="6958013"/>
          </a:xfrm>
          <a:prstGeom prst="frame">
            <a:avLst>
              <a:gd name="adj1" fmla="val 1574"/>
            </a:avLst>
          </a:prstGeom>
          <a:solidFill>
            <a:srgbClr val="00B050"/>
          </a:solidFill>
          <a:ln>
            <a:solidFill>
              <a:srgbClr val="F3F67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4279" name="Rectangle 6"/>
          <p:cNvSpPr>
            <a:spLocks/>
          </p:cNvSpPr>
          <p:nvPr/>
        </p:nvSpPr>
        <p:spPr bwMode="auto">
          <a:xfrm>
            <a:off x="395288" y="188913"/>
            <a:ext cx="8424862" cy="719137"/>
          </a:xfrm>
          <a:prstGeom prst="rect">
            <a:avLst/>
          </a:prstGeom>
          <a:solidFill>
            <a:srgbClr val="0000CC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19088" indent="-319088" algn="ctr">
              <a:buClr>
                <a:srgbClr val="C3260C"/>
              </a:buClr>
              <a:buSzPct val="128000"/>
              <a:buFont typeface="Georgia" pitchFamily="18" charset="0"/>
              <a:buNone/>
            </a:pPr>
            <a:r>
              <a:rPr lang="ru-RU" sz="2000" b="1" i="1" u="sng">
                <a:solidFill>
                  <a:schemeClr val="bg1"/>
                </a:solidFill>
                <a:latin typeface="Times New Roman" pitchFamily="18" charset="0"/>
              </a:rPr>
              <a:t>Раздельный учет в сфере теплоснабжения </a:t>
            </a:r>
            <a:br>
              <a:rPr lang="ru-RU" sz="2000" b="1" i="1" u="sng">
                <a:solidFill>
                  <a:schemeClr val="bg1"/>
                </a:solidFill>
                <a:latin typeface="Times New Roman" pitchFamily="18" charset="0"/>
              </a:rPr>
            </a:br>
            <a:r>
              <a:rPr lang="ru-RU" sz="2000" b="1" i="1" u="sng">
                <a:solidFill>
                  <a:schemeClr val="bg1"/>
                </a:solidFill>
                <a:latin typeface="Times New Roman" pitchFamily="18" charset="0"/>
              </a:rPr>
              <a:t>(продолжение)</a:t>
            </a:r>
            <a:endParaRPr lang="ru-RU" sz="2000" b="1" i="1" u="sng">
              <a:latin typeface="Times New Roman" pitchFamily="18" charset="0"/>
            </a:endParaRPr>
          </a:p>
        </p:txBody>
      </p:sp>
      <p:sp>
        <p:nvSpPr>
          <p:cNvPr id="54283" name="Text Box 11"/>
          <p:cNvSpPr txBox="1">
            <a:spLocks noChangeArrowheads="1"/>
          </p:cNvSpPr>
          <p:nvPr/>
        </p:nvSpPr>
        <p:spPr bwMode="auto">
          <a:xfrm>
            <a:off x="395288" y="1052513"/>
            <a:ext cx="8424862" cy="5810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600" b="1">
                <a:latin typeface="Times New Roman" pitchFamily="18" charset="0"/>
              </a:rPr>
              <a:t>Раздельный учет объема тепловой энергии, теплоносителя, доходов и расходов, необходимо вести по следующим видам деятельности:</a:t>
            </a:r>
          </a:p>
        </p:txBody>
      </p:sp>
      <p:sp>
        <p:nvSpPr>
          <p:cNvPr id="54284" name="Rectangle 12"/>
          <p:cNvSpPr>
            <a:spLocks noChangeArrowheads="1"/>
          </p:cNvSpPr>
          <p:nvPr/>
        </p:nvSpPr>
        <p:spPr bwMode="auto">
          <a:xfrm>
            <a:off x="495858" y="1780301"/>
            <a:ext cx="8252246" cy="4893647"/>
          </a:xfrm>
          <a:prstGeom prst="rect">
            <a:avLst/>
          </a:prstGeom>
          <a:solidFill>
            <a:srgbClr val="D0D3CB"/>
          </a:solidFill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ru-RU" sz="1600" dirty="0">
                <a:latin typeface="Times New Roman" pitchFamily="18" charset="0"/>
              </a:rPr>
              <a:t>производство тепловой энергии (мощности) в режиме комбинированной выработки электрической и тепловой энергии источниками тепловой энергии с установленной генерирующей мощностью производства электрической энергии 25 МВт и более;</a:t>
            </a:r>
          </a:p>
          <a:p>
            <a:pPr>
              <a:buFontTx/>
              <a:buChar char="•"/>
            </a:pPr>
            <a:endParaRPr lang="ru-RU" sz="800" dirty="0">
              <a:latin typeface="Times New Roman" pitchFamily="18" charset="0"/>
            </a:endParaRPr>
          </a:p>
          <a:p>
            <a:r>
              <a:rPr lang="ru-RU" sz="1600" dirty="0">
                <a:latin typeface="Times New Roman" pitchFamily="18" charset="0"/>
              </a:rPr>
              <a:t>производство тепловой энергии (мощности) в режиме комбинированной выработки электрической и тепловой энергии источниками тепловой энергии с установленной генерирующей мощностью производства электрической энергии менее 25 МВт;</a:t>
            </a:r>
          </a:p>
          <a:p>
            <a:pPr>
              <a:buFontTx/>
              <a:buChar char="•"/>
            </a:pPr>
            <a:endParaRPr lang="ru-RU" sz="800" dirty="0">
              <a:latin typeface="Times New Roman" pitchFamily="18" charset="0"/>
            </a:endParaRPr>
          </a:p>
          <a:p>
            <a:r>
              <a:rPr lang="ru-RU" sz="1600" dirty="0">
                <a:latin typeface="Times New Roman" pitchFamily="18" charset="0"/>
              </a:rPr>
              <a:t>производство тепловой энергии (мощности) не в режиме комбинированной выработки электрической и тепловой энергии источниками тепловой энергии;</a:t>
            </a:r>
          </a:p>
          <a:p>
            <a:pPr>
              <a:buFontTx/>
              <a:buChar char="•"/>
            </a:pPr>
            <a:endParaRPr lang="ru-RU" sz="800" dirty="0">
              <a:latin typeface="Times New Roman" pitchFamily="18" charset="0"/>
            </a:endParaRPr>
          </a:p>
          <a:p>
            <a:r>
              <a:rPr lang="ru-RU" sz="1600" dirty="0">
                <a:latin typeface="Times New Roman" pitchFamily="18" charset="0"/>
              </a:rPr>
              <a:t>производство теплоносителя с дифференциацией по виду теплоносителя (вода, пар, а также с дифференциацией по параметрам пара, если такая дифференциация предусмотрена при установлении тарифов или по способам очистки воды на водоподготовительных установках источника тепловой энергии);</a:t>
            </a:r>
          </a:p>
          <a:p>
            <a:pPr>
              <a:buFontTx/>
              <a:buChar char="•"/>
            </a:pPr>
            <a:endParaRPr lang="ru-RU" sz="800" dirty="0">
              <a:latin typeface="Times New Roman" pitchFamily="18" charset="0"/>
            </a:endParaRPr>
          </a:p>
          <a:p>
            <a:r>
              <a:rPr lang="ru-RU" sz="1600" dirty="0">
                <a:latin typeface="Times New Roman" pitchFamily="18" charset="0"/>
              </a:rPr>
              <a:t>передача тепловой энергии и теплоносителя;</a:t>
            </a:r>
          </a:p>
          <a:p>
            <a:pPr>
              <a:buFontTx/>
              <a:buChar char="•"/>
            </a:pPr>
            <a:endParaRPr lang="ru-RU" sz="800" dirty="0">
              <a:latin typeface="Times New Roman" pitchFamily="18" charset="0"/>
            </a:endParaRPr>
          </a:p>
          <a:p>
            <a:r>
              <a:rPr lang="ru-RU" sz="1600" dirty="0">
                <a:latin typeface="Times New Roman" pitchFamily="18" charset="0"/>
              </a:rPr>
              <a:t>сбыт тепловой энергии и теплоносителя;</a:t>
            </a:r>
          </a:p>
          <a:p>
            <a:pPr>
              <a:buFontTx/>
              <a:buChar char="•"/>
            </a:pPr>
            <a:endParaRPr lang="ru-RU" sz="800" dirty="0">
              <a:latin typeface="Times New Roman" pitchFamily="18" charset="0"/>
            </a:endParaRPr>
          </a:p>
          <a:p>
            <a:r>
              <a:rPr lang="ru-RU" sz="1600" dirty="0">
                <a:latin typeface="Times New Roman" pitchFamily="18" charset="0"/>
              </a:rPr>
              <a:t>подключение к системе теплоснабжения;</a:t>
            </a:r>
          </a:p>
          <a:p>
            <a:pPr>
              <a:buFontTx/>
              <a:buChar char="•"/>
            </a:pPr>
            <a:endParaRPr lang="ru-RU" sz="800" dirty="0">
              <a:latin typeface="Times New Roman" pitchFamily="18" charset="0"/>
            </a:endParaRPr>
          </a:p>
          <a:p>
            <a:r>
              <a:rPr lang="ru-RU" sz="1600" dirty="0">
                <a:latin typeface="Times New Roman" pitchFamily="18" charset="0"/>
              </a:rPr>
              <a:t>поддержание резервной тепловой мощности при отсутствии потребления тепловой энергии.</a:t>
            </a:r>
          </a:p>
        </p:txBody>
      </p:sp>
      <p:sp>
        <p:nvSpPr>
          <p:cNvPr id="9" name="AutoShape 14"/>
          <p:cNvSpPr>
            <a:spLocks noChangeArrowheads="1"/>
          </p:cNvSpPr>
          <p:nvPr/>
        </p:nvSpPr>
        <p:spPr bwMode="auto">
          <a:xfrm>
            <a:off x="232737" y="2093371"/>
            <a:ext cx="217487" cy="144463"/>
          </a:xfrm>
          <a:prstGeom prst="flowChartTerminator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" name="AutoShape 14"/>
          <p:cNvSpPr>
            <a:spLocks noChangeArrowheads="1"/>
          </p:cNvSpPr>
          <p:nvPr/>
        </p:nvSpPr>
        <p:spPr bwMode="auto">
          <a:xfrm>
            <a:off x="232738" y="2996952"/>
            <a:ext cx="217487" cy="144463"/>
          </a:xfrm>
          <a:prstGeom prst="flowChartTerminator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AutoShape 14"/>
          <p:cNvSpPr>
            <a:spLocks noChangeArrowheads="1"/>
          </p:cNvSpPr>
          <p:nvPr/>
        </p:nvSpPr>
        <p:spPr bwMode="auto">
          <a:xfrm>
            <a:off x="241321" y="3789040"/>
            <a:ext cx="217487" cy="144463"/>
          </a:xfrm>
          <a:prstGeom prst="flowChartTerminator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" name="AutoShape 14"/>
          <p:cNvSpPr>
            <a:spLocks noChangeArrowheads="1"/>
          </p:cNvSpPr>
          <p:nvPr/>
        </p:nvSpPr>
        <p:spPr bwMode="auto">
          <a:xfrm>
            <a:off x="232736" y="4581128"/>
            <a:ext cx="217487" cy="144463"/>
          </a:xfrm>
          <a:prstGeom prst="flowChartTerminator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AutoShape 14"/>
          <p:cNvSpPr>
            <a:spLocks noChangeArrowheads="1"/>
          </p:cNvSpPr>
          <p:nvPr/>
        </p:nvSpPr>
        <p:spPr bwMode="auto">
          <a:xfrm>
            <a:off x="232739" y="5344729"/>
            <a:ext cx="217487" cy="144463"/>
          </a:xfrm>
          <a:prstGeom prst="flowChartTerminator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" name="AutoShape 14"/>
          <p:cNvSpPr>
            <a:spLocks noChangeArrowheads="1"/>
          </p:cNvSpPr>
          <p:nvPr/>
        </p:nvSpPr>
        <p:spPr bwMode="auto">
          <a:xfrm>
            <a:off x="253444" y="5726261"/>
            <a:ext cx="217487" cy="144463"/>
          </a:xfrm>
          <a:prstGeom prst="flowChartTerminator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" name="AutoShape 14"/>
          <p:cNvSpPr>
            <a:spLocks noChangeArrowheads="1"/>
          </p:cNvSpPr>
          <p:nvPr/>
        </p:nvSpPr>
        <p:spPr bwMode="auto">
          <a:xfrm>
            <a:off x="241321" y="6086791"/>
            <a:ext cx="217487" cy="144463"/>
          </a:xfrm>
          <a:prstGeom prst="flowChartTerminator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" name="AutoShape 14"/>
          <p:cNvSpPr>
            <a:spLocks noChangeArrowheads="1"/>
          </p:cNvSpPr>
          <p:nvPr/>
        </p:nvSpPr>
        <p:spPr bwMode="auto">
          <a:xfrm>
            <a:off x="234920" y="6416701"/>
            <a:ext cx="217487" cy="156132"/>
          </a:xfrm>
          <a:prstGeom prst="flowChartTerminator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/>
            </a:gs>
            <a:gs pos="65000">
              <a:schemeClr val="bg2">
                <a:tint val="95000"/>
                <a:shade val="100000"/>
                <a:satMod val="130000"/>
                <a:alpha val="10000"/>
                <a:lumMod val="51000"/>
                <a:lumOff val="49000"/>
              </a:schemeClr>
            </a:gs>
            <a:gs pos="100000">
              <a:schemeClr val="bg2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468313" y="188913"/>
            <a:ext cx="7127875" cy="417512"/>
          </a:xfrm>
          <a:effectLst/>
        </p:spPr>
        <p:txBody>
          <a:bodyPr/>
          <a:lstStyle/>
          <a:p>
            <a:pPr marL="0" indent="0">
              <a:buNone/>
            </a:pPr>
            <a:r>
              <a:rPr lang="ru-RU" sz="1600" dirty="0" smtClean="0">
                <a:solidFill>
                  <a:srgbClr val="333399"/>
                </a:solidFill>
              </a:rPr>
              <a:t>   </a:t>
            </a:r>
            <a:r>
              <a:rPr lang="ru-RU" sz="2400" b="1" dirty="0" smtClean="0">
                <a:solidFill>
                  <a:srgbClr val="0033CC"/>
                </a:solidFill>
              </a:rPr>
              <a:t>Гарантирующие организации ВКХ</a:t>
            </a: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3132138" y="836613"/>
            <a:ext cx="2665412" cy="504825"/>
          </a:xfrm>
          <a:prstGeom prst="rect">
            <a:avLst/>
          </a:prstGeom>
          <a:gradFill rotWithShape="1">
            <a:gsLst>
              <a:gs pos="0">
                <a:srgbClr val="CC0099"/>
              </a:gs>
              <a:gs pos="50000">
                <a:schemeClr val="bg1"/>
              </a:gs>
              <a:gs pos="100000">
                <a:srgbClr val="CC0099"/>
              </a:gs>
            </a:gsLst>
            <a:lin ang="5400000" scaled="1"/>
          </a:gradFill>
          <a:ln w="9525">
            <a:solidFill>
              <a:srgbClr val="CC00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b="1">
                <a:solidFill>
                  <a:srgbClr val="660066"/>
                </a:solidFill>
              </a:rPr>
              <a:t>ОМСУ</a:t>
            </a: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2195513" y="2276475"/>
            <a:ext cx="4752975" cy="504825"/>
          </a:xfrm>
          <a:prstGeom prst="rect">
            <a:avLst/>
          </a:prstGeom>
          <a:solidFill>
            <a:srgbClr val="6600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b="1" dirty="0">
                <a:solidFill>
                  <a:schemeClr val="bg1"/>
                </a:solidFill>
              </a:rPr>
              <a:t>Гарантирующая организация (ГО)</a:t>
            </a:r>
          </a:p>
        </p:txBody>
      </p:sp>
      <p:sp>
        <p:nvSpPr>
          <p:cNvPr id="9221" name="AutoShape 7"/>
          <p:cNvSpPr>
            <a:spLocks noChangeArrowheads="1"/>
          </p:cNvSpPr>
          <p:nvPr/>
        </p:nvSpPr>
        <p:spPr bwMode="auto">
          <a:xfrm>
            <a:off x="3059113" y="1412875"/>
            <a:ext cx="2663825" cy="863600"/>
          </a:xfrm>
          <a:prstGeom prst="downArrow">
            <a:avLst>
              <a:gd name="adj1" fmla="val 50000"/>
              <a:gd name="adj2" fmla="val 25000"/>
            </a:avLst>
          </a:prstGeom>
          <a:gradFill rotWithShape="1">
            <a:gsLst>
              <a:gs pos="0">
                <a:srgbClr val="FBFFF3"/>
              </a:gs>
              <a:gs pos="100000">
                <a:srgbClr val="D2F698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22" name="Rectangle 8"/>
          <p:cNvSpPr>
            <a:spLocks noChangeArrowheads="1"/>
          </p:cNvSpPr>
          <p:nvPr/>
        </p:nvSpPr>
        <p:spPr bwMode="auto">
          <a:xfrm>
            <a:off x="2411413" y="1628775"/>
            <a:ext cx="410527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ru-RU" b="1">
                <a:solidFill>
                  <a:srgbClr val="333300"/>
                </a:solidFill>
              </a:rPr>
              <a:t>Определяет границы деятельности</a:t>
            </a:r>
          </a:p>
        </p:txBody>
      </p:sp>
      <p:sp>
        <p:nvSpPr>
          <p:cNvPr id="9223" name="Rectangle 9"/>
          <p:cNvSpPr>
            <a:spLocks noChangeArrowheads="1"/>
          </p:cNvSpPr>
          <p:nvPr/>
        </p:nvSpPr>
        <p:spPr bwMode="auto">
          <a:xfrm>
            <a:off x="1042988" y="3716338"/>
            <a:ext cx="2881312" cy="433387"/>
          </a:xfrm>
          <a:prstGeom prst="rect">
            <a:avLst/>
          </a:prstGeom>
          <a:solidFill>
            <a:schemeClr val="accent3">
              <a:lumMod val="75000"/>
            </a:schemeClr>
          </a:solidFill>
          <a:ln w="9525">
            <a:solidFill>
              <a:srgbClr val="99CC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Водоснабжение</a:t>
            </a:r>
          </a:p>
        </p:txBody>
      </p:sp>
      <p:sp>
        <p:nvSpPr>
          <p:cNvPr id="9224" name="Rectangle 10"/>
          <p:cNvSpPr>
            <a:spLocks noChangeArrowheads="1"/>
          </p:cNvSpPr>
          <p:nvPr/>
        </p:nvSpPr>
        <p:spPr bwMode="auto">
          <a:xfrm>
            <a:off x="5148263" y="3716338"/>
            <a:ext cx="2881312" cy="433387"/>
          </a:xfrm>
          <a:prstGeom prst="rect">
            <a:avLst/>
          </a:prstGeom>
          <a:solidFill>
            <a:srgbClr val="E5FDB1"/>
          </a:solidFill>
          <a:ln w="9525">
            <a:solidFill>
              <a:srgbClr val="D2F698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Водоотведение</a:t>
            </a:r>
          </a:p>
        </p:txBody>
      </p:sp>
      <p:sp>
        <p:nvSpPr>
          <p:cNvPr id="9225" name="Rectangle 21"/>
          <p:cNvSpPr>
            <a:spLocks noChangeArrowheads="1"/>
          </p:cNvSpPr>
          <p:nvPr/>
        </p:nvSpPr>
        <p:spPr bwMode="auto">
          <a:xfrm>
            <a:off x="1042988" y="4581525"/>
            <a:ext cx="7058025" cy="433388"/>
          </a:xfrm>
          <a:prstGeom prst="rect">
            <a:avLst/>
          </a:prstGeom>
          <a:solidFill>
            <a:srgbClr val="F6E2FE"/>
          </a:solidFill>
          <a:ln w="9525">
            <a:solidFill>
              <a:srgbClr val="9904C8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>
                <a:solidFill>
                  <a:srgbClr val="9904C8"/>
                </a:solidFill>
              </a:rPr>
              <a:t>Централизованные системы ВКХ</a:t>
            </a:r>
          </a:p>
        </p:txBody>
      </p:sp>
      <p:sp>
        <p:nvSpPr>
          <p:cNvPr id="9226" name="Rectangle 22"/>
          <p:cNvSpPr>
            <a:spLocks noChangeArrowheads="1"/>
          </p:cNvSpPr>
          <p:nvPr/>
        </p:nvSpPr>
        <p:spPr bwMode="auto">
          <a:xfrm>
            <a:off x="1042988" y="5516563"/>
            <a:ext cx="7058025" cy="576262"/>
          </a:xfrm>
          <a:prstGeom prst="rect">
            <a:avLst/>
          </a:prstGeom>
          <a:solidFill>
            <a:srgbClr val="FFFF00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Абоненты</a:t>
            </a:r>
          </a:p>
        </p:txBody>
      </p:sp>
      <p:sp>
        <p:nvSpPr>
          <p:cNvPr id="9228" name="AutoShape 11"/>
          <p:cNvSpPr>
            <a:spLocks noChangeArrowheads="1"/>
          </p:cNvSpPr>
          <p:nvPr/>
        </p:nvSpPr>
        <p:spPr bwMode="auto">
          <a:xfrm>
            <a:off x="2124075" y="3121256"/>
            <a:ext cx="485775" cy="576262"/>
          </a:xfrm>
          <a:prstGeom prst="downArrow">
            <a:avLst>
              <a:gd name="adj1" fmla="val 50000"/>
              <a:gd name="adj2" fmla="val 29657"/>
            </a:avLst>
          </a:prstGeom>
          <a:gradFill rotWithShape="1">
            <a:gsLst>
              <a:gs pos="0">
                <a:srgbClr val="FF0000">
                  <a:lumMod val="86000"/>
                </a:srgbClr>
              </a:gs>
              <a:gs pos="100000">
                <a:schemeClr val="accent2"/>
              </a:gs>
            </a:gsLst>
            <a:lin ang="5400000" scaled="1"/>
          </a:gradFill>
          <a:ln>
            <a:noFill/>
          </a:ln>
        </p:spPr>
        <p:txBody>
          <a:bodyPr wrap="none" anchor="ctr"/>
          <a:lstStyle/>
          <a:p>
            <a:endParaRPr lang="ru-RU">
              <a:solidFill>
                <a:srgbClr val="00B050"/>
              </a:solidFill>
            </a:endParaRPr>
          </a:p>
        </p:txBody>
      </p:sp>
      <p:sp>
        <p:nvSpPr>
          <p:cNvPr id="9231" name="AutoShape 31"/>
          <p:cNvSpPr>
            <a:spLocks noChangeArrowheads="1"/>
          </p:cNvSpPr>
          <p:nvPr/>
        </p:nvSpPr>
        <p:spPr bwMode="auto">
          <a:xfrm>
            <a:off x="1547813" y="4221163"/>
            <a:ext cx="1512887" cy="287337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0000FF"/>
          </a:solidFill>
          <a:ln>
            <a:noFill/>
          </a:ln>
          <a:ex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32" name="AutoShape 32"/>
          <p:cNvSpPr>
            <a:spLocks noChangeArrowheads="1"/>
          </p:cNvSpPr>
          <p:nvPr/>
        </p:nvSpPr>
        <p:spPr bwMode="auto">
          <a:xfrm>
            <a:off x="5867400" y="4221163"/>
            <a:ext cx="1512888" cy="287337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0000FF"/>
          </a:solidFill>
          <a:ln>
            <a:noFill/>
          </a:ln>
          <a:ex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33" name="AutoShape 23"/>
          <p:cNvSpPr>
            <a:spLocks noChangeArrowheads="1"/>
          </p:cNvSpPr>
          <p:nvPr/>
        </p:nvSpPr>
        <p:spPr bwMode="auto">
          <a:xfrm>
            <a:off x="1908175" y="5084763"/>
            <a:ext cx="358775" cy="360362"/>
          </a:xfrm>
          <a:prstGeom prst="upArrow">
            <a:avLst>
              <a:gd name="adj1" fmla="val 50000"/>
              <a:gd name="adj2" fmla="val 25111"/>
            </a:avLst>
          </a:prstGeom>
          <a:gradFill rotWithShape="1">
            <a:gsLst>
              <a:gs pos="0">
                <a:srgbClr val="9904C8"/>
              </a:gs>
              <a:gs pos="100000">
                <a:srgbClr val="F1B7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34" name="AutoShape 23"/>
          <p:cNvSpPr>
            <a:spLocks noChangeArrowheads="1"/>
          </p:cNvSpPr>
          <p:nvPr/>
        </p:nvSpPr>
        <p:spPr bwMode="auto">
          <a:xfrm>
            <a:off x="1403350" y="5084763"/>
            <a:ext cx="358775" cy="360362"/>
          </a:xfrm>
          <a:prstGeom prst="upArrow">
            <a:avLst>
              <a:gd name="adj1" fmla="val 50000"/>
              <a:gd name="adj2" fmla="val 25111"/>
            </a:avLst>
          </a:prstGeom>
          <a:gradFill rotWithShape="1">
            <a:gsLst>
              <a:gs pos="0">
                <a:srgbClr val="9904C8"/>
              </a:gs>
              <a:gs pos="100000">
                <a:srgbClr val="F1B7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35" name="AutoShape 23"/>
          <p:cNvSpPr>
            <a:spLocks noChangeArrowheads="1"/>
          </p:cNvSpPr>
          <p:nvPr/>
        </p:nvSpPr>
        <p:spPr bwMode="auto">
          <a:xfrm>
            <a:off x="6227763" y="5084763"/>
            <a:ext cx="358775" cy="360362"/>
          </a:xfrm>
          <a:prstGeom prst="upArrow">
            <a:avLst>
              <a:gd name="adj1" fmla="val 50000"/>
              <a:gd name="adj2" fmla="val 25111"/>
            </a:avLst>
          </a:prstGeom>
          <a:gradFill rotWithShape="1">
            <a:gsLst>
              <a:gs pos="0">
                <a:srgbClr val="9904C8"/>
              </a:gs>
              <a:gs pos="100000">
                <a:srgbClr val="F1B7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36" name="AutoShape 23"/>
          <p:cNvSpPr>
            <a:spLocks noChangeArrowheads="1"/>
          </p:cNvSpPr>
          <p:nvPr/>
        </p:nvSpPr>
        <p:spPr bwMode="auto">
          <a:xfrm>
            <a:off x="6804025" y="5084763"/>
            <a:ext cx="358775" cy="360362"/>
          </a:xfrm>
          <a:prstGeom prst="upArrow">
            <a:avLst>
              <a:gd name="adj1" fmla="val 50000"/>
              <a:gd name="adj2" fmla="val 25111"/>
            </a:avLst>
          </a:prstGeom>
          <a:gradFill rotWithShape="1">
            <a:gsLst>
              <a:gs pos="0">
                <a:srgbClr val="9904C8"/>
              </a:gs>
              <a:gs pos="100000">
                <a:srgbClr val="F1B7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37" name="Rectangle 20"/>
          <p:cNvSpPr>
            <a:spLocks noChangeArrowheads="1"/>
          </p:cNvSpPr>
          <p:nvPr/>
        </p:nvSpPr>
        <p:spPr bwMode="auto">
          <a:xfrm>
            <a:off x="3348038" y="3068638"/>
            <a:ext cx="23749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ru-RU" b="1" dirty="0"/>
              <a:t>Обеспечивает</a:t>
            </a:r>
          </a:p>
        </p:txBody>
      </p:sp>
      <p:sp>
        <p:nvSpPr>
          <p:cNvPr id="9238" name="Rectangle 20"/>
          <p:cNvSpPr>
            <a:spLocks noChangeArrowheads="1"/>
          </p:cNvSpPr>
          <p:nvPr/>
        </p:nvSpPr>
        <p:spPr bwMode="auto">
          <a:xfrm>
            <a:off x="3492500" y="5157788"/>
            <a:ext cx="23749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Передача 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27" name="AutoShape 39"/>
          <p:cNvSpPr>
            <a:spLocks noChangeArrowheads="1"/>
          </p:cNvSpPr>
          <p:nvPr/>
        </p:nvSpPr>
        <p:spPr bwMode="auto">
          <a:xfrm rot="11101099">
            <a:off x="295275" y="2871788"/>
            <a:ext cx="649288" cy="3074987"/>
          </a:xfrm>
          <a:prstGeom prst="curvedLeftArrow">
            <a:avLst>
              <a:gd name="adj1" fmla="val 47217"/>
              <a:gd name="adj2" fmla="val 162522"/>
              <a:gd name="adj3" fmla="val 33333"/>
            </a:avLst>
          </a:prstGeom>
          <a:gradFill rotWithShape="1">
            <a:gsLst>
              <a:gs pos="0">
                <a:schemeClr val="accent2"/>
              </a:gs>
              <a:gs pos="50000">
                <a:srgbClr val="ECE7FF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9240" name="AutoShape 38"/>
          <p:cNvSpPr>
            <a:spLocks noChangeArrowheads="1"/>
          </p:cNvSpPr>
          <p:nvPr/>
        </p:nvSpPr>
        <p:spPr bwMode="auto">
          <a:xfrm rot="10800000">
            <a:off x="8243888" y="2852738"/>
            <a:ext cx="684212" cy="3025775"/>
          </a:xfrm>
          <a:prstGeom prst="curvedRightArrow">
            <a:avLst>
              <a:gd name="adj1" fmla="val 27066"/>
              <a:gd name="adj2" fmla="val 167228"/>
              <a:gd name="adj3" fmla="val 33333"/>
            </a:avLst>
          </a:prstGeom>
          <a:gradFill rotWithShape="1">
            <a:gsLst>
              <a:gs pos="0">
                <a:srgbClr val="008000"/>
              </a:gs>
              <a:gs pos="50000">
                <a:srgbClr val="CCFF99"/>
              </a:gs>
              <a:gs pos="100000">
                <a:srgbClr val="008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41" name="Rectangle 40"/>
          <p:cNvSpPr>
            <a:spLocks noChangeArrowheads="1"/>
          </p:cNvSpPr>
          <p:nvPr/>
        </p:nvSpPr>
        <p:spPr bwMode="auto">
          <a:xfrm>
            <a:off x="0" y="2133600"/>
            <a:ext cx="2446338" cy="93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ru-RU" sz="1600" b="1" dirty="0">
                <a:solidFill>
                  <a:srgbClr val="F125D4"/>
                </a:solidFill>
              </a:rPr>
              <a:t>Договор</a:t>
            </a:r>
          </a:p>
          <a:p>
            <a:pPr algn="ctr"/>
            <a:r>
              <a:rPr lang="ru-RU" sz="1600" b="1" dirty="0">
                <a:solidFill>
                  <a:srgbClr val="F125D4"/>
                </a:solidFill>
              </a:rPr>
              <a:t>холодного</a:t>
            </a:r>
          </a:p>
          <a:p>
            <a:pPr algn="ctr"/>
            <a:r>
              <a:rPr lang="ru-RU" sz="1600" b="1" dirty="0">
                <a:solidFill>
                  <a:srgbClr val="F125D4"/>
                </a:solidFill>
              </a:rPr>
              <a:t> водоснабжения</a:t>
            </a:r>
          </a:p>
        </p:txBody>
      </p:sp>
      <p:sp>
        <p:nvSpPr>
          <p:cNvPr id="9242" name="Rectangle 41"/>
          <p:cNvSpPr>
            <a:spLocks noChangeArrowheads="1"/>
          </p:cNvSpPr>
          <p:nvPr/>
        </p:nvSpPr>
        <p:spPr bwMode="auto">
          <a:xfrm>
            <a:off x="7164388" y="2205038"/>
            <a:ext cx="1655762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ru-RU" sz="1600" b="1">
                <a:solidFill>
                  <a:srgbClr val="008000"/>
                </a:solidFill>
              </a:rPr>
              <a:t>Договор </a:t>
            </a:r>
          </a:p>
          <a:p>
            <a:pPr algn="ctr"/>
            <a:r>
              <a:rPr lang="ru-RU" sz="1600" b="1">
                <a:solidFill>
                  <a:srgbClr val="008000"/>
                </a:solidFill>
              </a:rPr>
              <a:t>водоотведения</a:t>
            </a:r>
          </a:p>
        </p:txBody>
      </p:sp>
      <p:sp>
        <p:nvSpPr>
          <p:cNvPr id="28" name="Рамка 10"/>
          <p:cNvSpPr/>
          <p:nvPr/>
        </p:nvSpPr>
        <p:spPr>
          <a:xfrm>
            <a:off x="-19050" y="0"/>
            <a:ext cx="9163050" cy="6958013"/>
          </a:xfrm>
          <a:prstGeom prst="frame">
            <a:avLst>
              <a:gd name="adj1" fmla="val 1574"/>
            </a:avLst>
          </a:prstGeom>
          <a:solidFill>
            <a:srgbClr val="00B050"/>
          </a:solidFill>
          <a:ln>
            <a:solidFill>
              <a:srgbClr val="F3F67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9" name="AutoShape 11"/>
          <p:cNvSpPr>
            <a:spLocks noChangeArrowheads="1"/>
          </p:cNvSpPr>
          <p:nvPr/>
        </p:nvSpPr>
        <p:spPr bwMode="auto">
          <a:xfrm>
            <a:off x="6516688" y="2996407"/>
            <a:ext cx="485775" cy="576262"/>
          </a:xfrm>
          <a:prstGeom prst="downArrow">
            <a:avLst>
              <a:gd name="adj1" fmla="val 50000"/>
              <a:gd name="adj2" fmla="val 29657"/>
            </a:avLst>
          </a:prstGeom>
          <a:gradFill rotWithShape="1">
            <a:gsLst>
              <a:gs pos="0">
                <a:srgbClr val="FF0000">
                  <a:lumMod val="86000"/>
                </a:srgbClr>
              </a:gs>
              <a:gs pos="100000">
                <a:schemeClr val="accent2"/>
              </a:gs>
            </a:gsLst>
            <a:lin ang="5400000" scaled="1"/>
          </a:gradFill>
          <a:ln>
            <a:noFill/>
          </a:ln>
        </p:spPr>
        <p:txBody>
          <a:bodyPr wrap="none" anchor="ctr"/>
          <a:lstStyle/>
          <a:p>
            <a:endParaRPr lang="ru-RU">
              <a:solidFill>
                <a:srgbClr val="00B050"/>
              </a:solidFill>
            </a:endParaRPr>
          </a:p>
        </p:txBody>
      </p:sp>
      <p:sp>
        <p:nvSpPr>
          <p:cNvPr id="30" name="AutoShape 11"/>
          <p:cNvSpPr>
            <a:spLocks noChangeArrowheads="1"/>
          </p:cNvSpPr>
          <p:nvPr/>
        </p:nvSpPr>
        <p:spPr bwMode="auto">
          <a:xfrm>
            <a:off x="5722938" y="3030880"/>
            <a:ext cx="485775" cy="576262"/>
          </a:xfrm>
          <a:prstGeom prst="downArrow">
            <a:avLst>
              <a:gd name="adj1" fmla="val 50000"/>
              <a:gd name="adj2" fmla="val 29657"/>
            </a:avLst>
          </a:prstGeom>
          <a:gradFill rotWithShape="1">
            <a:gsLst>
              <a:gs pos="0">
                <a:srgbClr val="FF0000">
                  <a:lumMod val="86000"/>
                </a:srgbClr>
              </a:gs>
              <a:gs pos="100000">
                <a:schemeClr val="accent2"/>
              </a:gs>
            </a:gsLst>
            <a:lin ang="5400000" scaled="1"/>
          </a:gradFill>
          <a:ln>
            <a:noFill/>
          </a:ln>
        </p:spPr>
        <p:txBody>
          <a:bodyPr wrap="none" anchor="ctr"/>
          <a:lstStyle/>
          <a:p>
            <a:endParaRPr lang="ru-RU">
              <a:solidFill>
                <a:srgbClr val="00B050"/>
              </a:solidFill>
            </a:endParaRPr>
          </a:p>
        </p:txBody>
      </p:sp>
      <p:sp>
        <p:nvSpPr>
          <p:cNvPr id="31" name="AutoShape 11"/>
          <p:cNvSpPr>
            <a:spLocks noChangeArrowheads="1"/>
          </p:cNvSpPr>
          <p:nvPr/>
        </p:nvSpPr>
        <p:spPr bwMode="auto">
          <a:xfrm>
            <a:off x="2855676" y="3116983"/>
            <a:ext cx="485775" cy="576262"/>
          </a:xfrm>
          <a:prstGeom prst="downArrow">
            <a:avLst>
              <a:gd name="adj1" fmla="val 50000"/>
              <a:gd name="adj2" fmla="val 29657"/>
            </a:avLst>
          </a:prstGeom>
          <a:gradFill rotWithShape="1">
            <a:gsLst>
              <a:gs pos="0">
                <a:srgbClr val="FF0000">
                  <a:lumMod val="86000"/>
                </a:srgbClr>
              </a:gs>
              <a:gs pos="100000">
                <a:schemeClr val="accent2"/>
              </a:gs>
            </a:gsLst>
            <a:lin ang="5400000" scaled="1"/>
          </a:gradFill>
          <a:ln>
            <a:noFill/>
          </a:ln>
        </p:spPr>
        <p:txBody>
          <a:bodyPr wrap="none" anchor="ctr"/>
          <a:lstStyle/>
          <a:p>
            <a:endParaRPr lang="ru-RU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11630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778243" y="260648"/>
            <a:ext cx="7967104" cy="598843"/>
          </a:xfrm>
          <a:solidFill>
            <a:srgbClr val="0000FF"/>
          </a:solidFill>
        </p:spPr>
        <p:txBody>
          <a:bodyPr/>
          <a:lstStyle/>
          <a:p>
            <a:pPr marL="0" indent="0" algn="ctr">
              <a:buNone/>
            </a:pPr>
            <a:r>
              <a:rPr lang="ru-RU" sz="2500" b="1" i="1" u="sng" dirty="0" smtClean="0">
                <a:solidFill>
                  <a:schemeClr val="bg1"/>
                </a:solidFill>
                <a:latin typeface="Arial Cyr" pitchFamily="34" charset="0"/>
              </a:rPr>
              <a:t>Схемы водоснабжения и водоотведения</a:t>
            </a:r>
            <a:endParaRPr lang="ru-RU" sz="2500" b="1" u="sng" dirty="0" smtClean="0">
              <a:solidFill>
                <a:schemeClr val="bg1"/>
              </a:solidFill>
            </a:endParaRPr>
          </a:p>
        </p:txBody>
      </p:sp>
      <p:sp>
        <p:nvSpPr>
          <p:cNvPr id="37891" name="Rectangle 15"/>
          <p:cNvSpPr>
            <a:spLocks noChangeArrowheads="1"/>
          </p:cNvSpPr>
          <p:nvPr/>
        </p:nvSpPr>
        <p:spPr bwMode="auto">
          <a:xfrm>
            <a:off x="1123802" y="1317842"/>
            <a:ext cx="758831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/>
          <a:p>
            <a:pPr algn="ctr" eaLnBrk="0" hangingPunct="0"/>
            <a:r>
              <a:rPr lang="ru-RU" sz="2000" b="1" u="sng" dirty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 1 июля 2013 года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органы местного самоуправления поселения, городского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округа должны были: 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892" name="Rectangle 15"/>
          <p:cNvSpPr>
            <a:spLocks noChangeArrowheads="1"/>
          </p:cNvSpPr>
          <p:nvPr/>
        </p:nvSpPr>
        <p:spPr bwMode="auto">
          <a:xfrm>
            <a:off x="1192233" y="2430024"/>
            <a:ext cx="7588318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/>
          <a:p>
            <a:pPr marL="723900" indent="-723900" eaLnBrk="0" hangingPunct="0">
              <a:buFontTx/>
              <a:buAutoNum type="arabicParenR"/>
            </a:pPr>
            <a:r>
              <a:rPr lang="ru-RU" sz="2000" dirty="0" smtClean="0"/>
              <a:t>осуществить </a:t>
            </a:r>
            <a:r>
              <a:rPr lang="ru-RU" sz="2000" dirty="0"/>
              <a:t>инвентаризацию водопроводных и канализационных сетей, участвующих в водоснабжении и водоотведении (транспортировке воды и сточных вод)</a:t>
            </a:r>
            <a:r>
              <a:rPr lang="ru-RU" sz="2000" dirty="0">
                <a:latin typeface="Arial" charset="0"/>
              </a:rPr>
              <a:t>;</a:t>
            </a:r>
          </a:p>
          <a:p>
            <a:pPr marL="723900" indent="-723900" eaLnBrk="0" hangingPunct="0">
              <a:buFontTx/>
              <a:buAutoNum type="arabicParenR"/>
            </a:pPr>
            <a:endParaRPr lang="ru-RU" sz="2000" dirty="0">
              <a:latin typeface="Arial" charset="0"/>
            </a:endParaRPr>
          </a:p>
          <a:p>
            <a:pPr marL="723900" indent="-723900" eaLnBrk="0" hangingPunct="0">
              <a:buFontTx/>
              <a:buAutoNum type="arabicParenR"/>
            </a:pPr>
            <a:r>
              <a:rPr lang="ru-RU" sz="2000" u="sng" dirty="0" err="1" smtClean="0">
                <a:solidFill>
                  <a:srgbClr val="A50021"/>
                </a:solidFill>
              </a:rPr>
              <a:t>утверждить</a:t>
            </a:r>
            <a:r>
              <a:rPr lang="ru-RU" sz="2000" u="sng" dirty="0" smtClean="0">
                <a:solidFill>
                  <a:srgbClr val="A50021"/>
                </a:solidFill>
              </a:rPr>
              <a:t> </a:t>
            </a:r>
            <a:r>
              <a:rPr lang="ru-RU" sz="2000" u="sng" dirty="0">
                <a:solidFill>
                  <a:srgbClr val="A50021"/>
                </a:solidFill>
              </a:rPr>
              <a:t>схему водоснабжения и водоотведения</a:t>
            </a:r>
            <a:r>
              <a:rPr lang="ru-RU" sz="2000" dirty="0">
                <a:solidFill>
                  <a:srgbClr val="A50021"/>
                </a:solidFill>
                <a:latin typeface="Arial" charset="0"/>
              </a:rPr>
              <a:t>;</a:t>
            </a:r>
          </a:p>
          <a:p>
            <a:pPr marL="723900" indent="-723900" eaLnBrk="0" hangingPunct="0">
              <a:buFontTx/>
              <a:buAutoNum type="arabicParenR"/>
            </a:pPr>
            <a:endParaRPr lang="ru-RU" sz="2000" dirty="0">
              <a:solidFill>
                <a:srgbClr val="A50021"/>
              </a:solidFill>
              <a:latin typeface="Arial" charset="0"/>
            </a:endParaRPr>
          </a:p>
          <a:p>
            <a:pPr marL="723900" indent="-723900" eaLnBrk="0" hangingPunct="0">
              <a:buFontTx/>
              <a:buAutoNum type="arabicParenR"/>
            </a:pPr>
            <a:r>
              <a:rPr lang="ru-RU" sz="2000" u="sng" dirty="0" smtClean="0">
                <a:solidFill>
                  <a:srgbClr val="A50021"/>
                </a:solidFill>
              </a:rPr>
              <a:t>определить </a:t>
            </a:r>
            <a:r>
              <a:rPr lang="ru-RU" sz="2000" u="sng" dirty="0">
                <a:solidFill>
                  <a:srgbClr val="A50021"/>
                </a:solidFill>
              </a:rPr>
              <a:t>гарантирующую организацию</a:t>
            </a:r>
            <a:r>
              <a:rPr lang="ru-RU" sz="2000" dirty="0"/>
              <a:t>,</a:t>
            </a:r>
            <a:r>
              <a:rPr lang="ru-RU" sz="2000" dirty="0">
                <a:latin typeface="Arial" charset="0"/>
              </a:rPr>
              <a:t> </a:t>
            </a:r>
            <a:r>
              <a:rPr lang="ru-RU" sz="2000" dirty="0" err="1" smtClean="0"/>
              <a:t>устанавливить</a:t>
            </a:r>
            <a:r>
              <a:rPr lang="ru-RU" sz="2000" dirty="0" smtClean="0"/>
              <a:t> </a:t>
            </a:r>
            <a:r>
              <a:rPr lang="ru-RU" sz="2000" dirty="0"/>
              <a:t>зоны ее </a:t>
            </a:r>
            <a:r>
              <a:rPr lang="ru-RU" sz="2000" dirty="0" smtClean="0"/>
              <a:t>деятельности.</a:t>
            </a:r>
            <a:endParaRPr lang="ru-RU" dirty="0"/>
          </a:p>
        </p:txBody>
      </p:sp>
      <p:sp>
        <p:nvSpPr>
          <p:cNvPr id="5" name="Рамка 10"/>
          <p:cNvSpPr/>
          <p:nvPr/>
        </p:nvSpPr>
        <p:spPr>
          <a:xfrm>
            <a:off x="-19050" y="0"/>
            <a:ext cx="9163050" cy="6958013"/>
          </a:xfrm>
          <a:prstGeom prst="frame">
            <a:avLst>
              <a:gd name="adj1" fmla="val 1574"/>
            </a:avLst>
          </a:prstGeom>
          <a:solidFill>
            <a:srgbClr val="00B050"/>
          </a:solidFill>
          <a:ln>
            <a:solidFill>
              <a:srgbClr val="F3F67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295500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/>
          <p:cNvSpPr txBox="1">
            <a:spLocks noChangeArrowheads="1"/>
          </p:cNvSpPr>
          <p:nvPr/>
        </p:nvSpPr>
        <p:spPr bwMode="auto">
          <a:xfrm>
            <a:off x="8693150" y="8294688"/>
            <a:ext cx="341313" cy="276225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91431" tIns="45716" rIns="91431" bIns="45716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latin typeface="+mn-lt"/>
                <a:cs typeface="Times New Roman" pitchFamily="18" charset="0"/>
              </a:rPr>
              <a:t>18</a:t>
            </a:r>
          </a:p>
        </p:txBody>
      </p:sp>
      <p:sp>
        <p:nvSpPr>
          <p:cNvPr id="75779" name="Заголовок 1"/>
          <p:cNvSpPr txBox="1">
            <a:spLocks/>
          </p:cNvSpPr>
          <p:nvPr/>
        </p:nvSpPr>
        <p:spPr bwMode="auto">
          <a:xfrm>
            <a:off x="523875" y="346075"/>
            <a:ext cx="83581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7252" tIns="43626" rIns="87252" bIns="43626"/>
          <a:lstStyle/>
          <a:p>
            <a:pPr algn="ctr"/>
            <a:r>
              <a:rPr lang="ru-RU" sz="2400" b="1" dirty="0"/>
              <a:t>Единая теплоснабжающая </a:t>
            </a:r>
            <a:r>
              <a:rPr lang="ru-RU" sz="2400" b="1" dirty="0" smtClean="0"/>
              <a:t>организация (ЕТО)</a:t>
            </a:r>
            <a:endParaRPr lang="ru-RU" sz="2400" dirty="0"/>
          </a:p>
        </p:txBody>
      </p:sp>
      <p:sp>
        <p:nvSpPr>
          <p:cNvPr id="3" name="Рамка 10"/>
          <p:cNvSpPr/>
          <p:nvPr/>
        </p:nvSpPr>
        <p:spPr>
          <a:xfrm>
            <a:off x="-19050" y="0"/>
            <a:ext cx="9163050" cy="6958013"/>
          </a:xfrm>
          <a:prstGeom prst="frame">
            <a:avLst>
              <a:gd name="adj1" fmla="val 1574"/>
            </a:avLst>
          </a:prstGeom>
          <a:solidFill>
            <a:srgbClr val="00B050"/>
          </a:solidFill>
          <a:ln>
            <a:solidFill>
              <a:srgbClr val="F3F67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51519" y="1028343"/>
            <a:ext cx="8630543" cy="369332"/>
          </a:xfrm>
          <a:prstGeom prst="rect">
            <a:avLst/>
          </a:prstGeom>
          <a:solidFill>
            <a:srgbClr val="0000FF"/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ЕТО  определяется ОМС 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 схеме теплоснабжения </a:t>
            </a:r>
            <a:r>
              <a:rPr lang="ru-RU" dirty="0"/>
              <a:t> 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51518" y="2757121"/>
            <a:ext cx="8424936" cy="1200329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Порядок определения единой теплоснабжающей организации</a:t>
            </a:r>
            <a:endParaRPr lang="ru-RU" dirty="0"/>
          </a:p>
          <a:p>
            <a:pPr algn="ctr"/>
            <a:r>
              <a:rPr lang="ru-RU" i="1" dirty="0"/>
              <a:t>(утв. постановлением Правительства РФ от 08.08.2012 №808 «Об организации теплоснабжения в Российской Федерации и о внесении изменений в некоторые акты Правительства Российской Федерации»)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51518" y="1628800"/>
            <a:ext cx="8630543" cy="923330"/>
          </a:xfrm>
          <a:prstGeom prst="rect">
            <a:avLst/>
          </a:prstGeom>
          <a:solidFill>
            <a:srgbClr val="0000FF"/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ЕТО  в МО, </a:t>
            </a: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численностью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населения пятьсот </a:t>
            </a: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тысяч человек и более </a:t>
            </a:r>
            <a:endParaRPr lang="ru-RU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г.Казань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г.Набережные</a:t>
            </a: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Челны)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определяется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федеральным органом </a:t>
            </a: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исполнительной власти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51257" y="3934123"/>
            <a:ext cx="8431065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800" dirty="0"/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ЕТО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должна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удовлетворять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следующим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критериям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: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•при отсутствии альтернатив в выборе,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ЕТО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должна стать самая крупная теплогенерирующая компания 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МО;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•размер уставного капитала организации, претендующей 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ЕТО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должен быть не менее 70 % от годовой выручки при продаже тепла –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ЕТО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может стать только финансово устойчивая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организация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•данная организация должна иметь в своем составе диспетчерскую службу и подразделение, осуществляющее надзор и регулирование системы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теплоснабжения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ЕТО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должна функционировать по принципу «одного окна» для потребителей, не только в части продаж тепловой, но и в части технологического присоединения к системе теплоснабжения.</a:t>
            </a:r>
          </a:p>
        </p:txBody>
      </p:sp>
    </p:spTree>
    <p:extLst>
      <p:ext uri="{BB962C8B-B14F-4D97-AF65-F5344CB8AC3E}">
        <p14:creationId xmlns:p14="http://schemas.microsoft.com/office/powerpoint/2010/main" val="197012145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486038" y="188640"/>
            <a:ext cx="8229600" cy="419100"/>
          </a:xfrm>
        </p:spPr>
        <p:txBody>
          <a:bodyPr/>
          <a:lstStyle/>
          <a:p>
            <a:pPr marL="0" indent="0" algn="ctr">
              <a:buNone/>
            </a:pPr>
            <a:r>
              <a:rPr lang="ru-RU" sz="24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Бесхозяйные объекты </a:t>
            </a:r>
            <a:endParaRPr lang="ru-RU" sz="2400" dirty="0" smtClean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1052513"/>
            <a:ext cx="1800225" cy="864319"/>
          </a:xfrm>
          <a:prstGeom prst="rect">
            <a:avLst/>
          </a:prstGeom>
          <a:gradFill flip="none" rotWithShape="1">
            <a:gsLst>
              <a:gs pos="0">
                <a:srgbClr val="F6045A">
                  <a:tint val="66000"/>
                  <a:satMod val="160000"/>
                </a:srgbClr>
              </a:gs>
              <a:gs pos="50000">
                <a:srgbClr val="F6045A">
                  <a:tint val="44500"/>
                  <a:satMod val="160000"/>
                </a:srgbClr>
              </a:gs>
              <a:gs pos="100000">
                <a:srgbClr val="F6045A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C00000"/>
                </a:solidFill>
              </a:rPr>
              <a:t>ОМСУ</a:t>
            </a:r>
          </a:p>
        </p:txBody>
      </p:sp>
      <p:sp>
        <p:nvSpPr>
          <p:cNvPr id="8" name="Штриховая стрелка вправо 7"/>
          <p:cNvSpPr/>
          <p:nvPr/>
        </p:nvSpPr>
        <p:spPr>
          <a:xfrm>
            <a:off x="2484438" y="693738"/>
            <a:ext cx="1655762" cy="1367110"/>
          </a:xfrm>
          <a:prstGeom prst="stripedRightArrow">
            <a:avLst>
              <a:gd name="adj1" fmla="val 50000"/>
              <a:gd name="adj2" fmla="val 50000"/>
            </a:avLst>
          </a:prstGeom>
          <a:blipFill>
            <a:blip r:embed="rId2"/>
            <a:tile tx="0" ty="0" sx="100000" sy="100000" flip="none" algn="tl"/>
          </a:blip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>
                <a:solidFill>
                  <a:schemeClr val="bg1"/>
                </a:solidFill>
              </a:rPr>
              <a:t>Акт  приема- передачи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247195" y="1016421"/>
            <a:ext cx="2881312" cy="936501"/>
          </a:xfrm>
          <a:prstGeom prst="rect">
            <a:avLst/>
          </a:prstGeom>
          <a:solidFill>
            <a:srgbClr val="A1CDFD"/>
          </a:solidFill>
          <a:ln>
            <a:solidFill>
              <a:srgbClr val="0000FF"/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 err="1" smtClean="0">
                <a:solidFill>
                  <a:srgbClr val="0000FF"/>
                </a:solidFill>
              </a:rPr>
              <a:t>Ресурсоснабжающая</a:t>
            </a:r>
            <a:endParaRPr lang="ru-RU" dirty="0">
              <a:solidFill>
                <a:srgbClr val="0000FF"/>
              </a:solidFill>
            </a:endParaRPr>
          </a:p>
          <a:p>
            <a:pPr algn="ctr">
              <a:defRPr/>
            </a:pPr>
            <a:r>
              <a:rPr lang="ru-RU" dirty="0">
                <a:solidFill>
                  <a:srgbClr val="0000FF"/>
                </a:solidFill>
              </a:rPr>
              <a:t>организация</a:t>
            </a:r>
          </a:p>
        </p:txBody>
      </p:sp>
      <p:sp>
        <p:nvSpPr>
          <p:cNvPr id="10" name="Стрелка вниз 9"/>
          <p:cNvSpPr/>
          <p:nvPr/>
        </p:nvSpPr>
        <p:spPr>
          <a:xfrm>
            <a:off x="5112382" y="2051591"/>
            <a:ext cx="1150938" cy="503238"/>
          </a:xfrm>
          <a:prstGeom prst="downArrow">
            <a:avLst/>
          </a:prstGeom>
          <a:gradFill flip="none" rotWithShape="1">
            <a:gsLst>
              <a:gs pos="0">
                <a:srgbClr val="A1CDFD">
                  <a:shade val="30000"/>
                  <a:satMod val="115000"/>
                </a:srgbClr>
              </a:gs>
              <a:gs pos="50000">
                <a:srgbClr val="A1CDFD">
                  <a:shade val="67500"/>
                  <a:satMod val="115000"/>
                </a:srgbClr>
              </a:gs>
              <a:gs pos="100000">
                <a:srgbClr val="A1CDFD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934127" y="2541527"/>
            <a:ext cx="1511623" cy="503237"/>
          </a:xfrm>
          <a:prstGeom prst="round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Расходы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6905250" y="2541526"/>
            <a:ext cx="2016125" cy="503236"/>
          </a:xfrm>
          <a:prstGeom prst="rect">
            <a:avLst/>
          </a:prstGeom>
          <a:solidFill>
            <a:srgbClr val="92D050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6600"/>
                </a:solidFill>
              </a:rPr>
              <a:t>Тариф</a:t>
            </a:r>
          </a:p>
        </p:txBody>
      </p:sp>
      <p:sp>
        <p:nvSpPr>
          <p:cNvPr id="15" name="Нашивка 14"/>
          <p:cNvSpPr/>
          <p:nvPr/>
        </p:nvSpPr>
        <p:spPr>
          <a:xfrm>
            <a:off x="6516687" y="2648682"/>
            <a:ext cx="287337" cy="288925"/>
          </a:xfrm>
          <a:prstGeom prst="chevron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0" name="Рамка 10"/>
          <p:cNvSpPr/>
          <p:nvPr/>
        </p:nvSpPr>
        <p:spPr>
          <a:xfrm>
            <a:off x="-19050" y="0"/>
            <a:ext cx="9163050" cy="6958013"/>
          </a:xfrm>
          <a:prstGeom prst="frame">
            <a:avLst>
              <a:gd name="adj1" fmla="val 1574"/>
            </a:avLst>
          </a:prstGeom>
          <a:solidFill>
            <a:srgbClr val="00B050"/>
          </a:solidFill>
          <a:ln>
            <a:solidFill>
              <a:srgbClr val="F3F67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467545" y="3212976"/>
            <a:ext cx="835292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соответствии с п. 1 ст. 225 ГК РФ, бесхозяйной является вещь, которая не имеет собственника или собственник которой неизвестен либо, если иное не предусмотрено законами, от права собственности на которую собственник отказался.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endParaRPr lang="ru-RU" sz="8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П.3 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ст. 225 ГК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РФ): 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бесхозяйные недвижимые вещи принимаются на учет органом, осуществляющим государственную регистрацию права на недвижимое имущество, </a:t>
            </a:r>
            <a:r>
              <a:rPr lang="ru-RU" sz="1600" b="1" i="1" u="sng" dirty="0">
                <a:latin typeface="Times New Roman" pitchFamily="18" charset="0"/>
                <a:cs typeface="Times New Roman" pitchFamily="18" charset="0"/>
              </a:rPr>
              <a:t>по заявлению органа местного самоуправления, на территории которого они находятся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endParaRPr lang="ru-RU" sz="8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истечении года со дня постановки бесхозяйной недвижимой вещи на учет орган, уполномоченный управлять муниципальным имуществом, может обратиться в суд с требованием о признании права муниципальной собственности на эту вещь.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endParaRPr lang="ru-RU" sz="8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Процедура 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принятия на учет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установлена 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в Положении о принятии на учет бесхозяйных недвижимых вещей, утвержденном Постановлением Правительства Российской Федерации от 17 сентября 2003 года № 580.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7354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/>
          <p:cNvSpPr txBox="1">
            <a:spLocks noChangeArrowheads="1"/>
          </p:cNvSpPr>
          <p:nvPr/>
        </p:nvSpPr>
        <p:spPr bwMode="auto">
          <a:xfrm>
            <a:off x="8693150" y="8294688"/>
            <a:ext cx="341313" cy="276225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91431" tIns="45716" rIns="91431" bIns="45716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latin typeface="+mn-lt"/>
                <a:cs typeface="Times New Roman" pitchFamily="18" charset="0"/>
              </a:rPr>
              <a:t>18</a:t>
            </a:r>
          </a:p>
        </p:txBody>
      </p:sp>
      <p:sp>
        <p:nvSpPr>
          <p:cNvPr id="75779" name="Заголовок 1"/>
          <p:cNvSpPr txBox="1">
            <a:spLocks/>
          </p:cNvSpPr>
          <p:nvPr/>
        </p:nvSpPr>
        <p:spPr bwMode="auto">
          <a:xfrm>
            <a:off x="523875" y="346075"/>
            <a:ext cx="83581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7252" tIns="43626" rIns="87252" bIns="43626"/>
          <a:lstStyle/>
          <a:p>
            <a:pPr algn="ctr" defTabSz="706438" eaLnBrk="0" hangingPunct="0">
              <a:lnSpc>
                <a:spcPct val="110000"/>
              </a:lnSpc>
            </a:pPr>
            <a:endParaRPr lang="ru-RU" sz="2400" b="1">
              <a:cs typeface="Arial" charset="0"/>
              <a:sym typeface="Arial" charset="0"/>
            </a:endParaRPr>
          </a:p>
        </p:txBody>
      </p:sp>
      <p:sp>
        <p:nvSpPr>
          <p:cNvPr id="3" name="Рамка 10"/>
          <p:cNvSpPr/>
          <p:nvPr/>
        </p:nvSpPr>
        <p:spPr>
          <a:xfrm>
            <a:off x="-19050" y="0"/>
            <a:ext cx="9163050" cy="6958013"/>
          </a:xfrm>
          <a:prstGeom prst="frame">
            <a:avLst>
              <a:gd name="adj1" fmla="val 1574"/>
            </a:avLst>
          </a:prstGeom>
          <a:solidFill>
            <a:srgbClr val="00B050"/>
          </a:solidFill>
          <a:ln>
            <a:solidFill>
              <a:srgbClr val="F3F67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23528" y="356332"/>
            <a:ext cx="8540278" cy="707886"/>
          </a:xfrm>
          <a:prstGeom prst="rect">
            <a:avLst/>
          </a:prstGeom>
          <a:solidFill>
            <a:srgbClr val="0000FF"/>
          </a:solidFill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haroni" pitchFamily="2" charset="-79"/>
              </a:rPr>
              <a:t>Установление тарифов реорганизованной </a:t>
            </a:r>
          </a:p>
          <a:p>
            <a:pPr algn="ctr"/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haroni" pitchFamily="2" charset="-79"/>
              </a:rPr>
              <a:t>организации - правопреемника</a:t>
            </a:r>
            <a:endParaRPr lang="ru-RU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haroni" pitchFamily="2" charset="-79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58828" y="1552146"/>
            <a:ext cx="3654152" cy="369332"/>
          </a:xfrm>
          <a:prstGeom prst="rect">
            <a:avLst/>
          </a:prstGeom>
          <a:solidFill>
            <a:srgbClr val="1DF9F9"/>
          </a:solidFill>
        </p:spPr>
        <p:txBody>
          <a:bodyPr wrap="square">
            <a:spAutoFit/>
          </a:bodyPr>
          <a:lstStyle/>
          <a:p>
            <a:r>
              <a:rPr lang="ru-RU" dirty="0" smtClean="0"/>
              <a:t>Реорганизованная организация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876256" y="1552146"/>
            <a:ext cx="1728192" cy="369332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Тариф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95536" y="2924944"/>
            <a:ext cx="3654152" cy="369332"/>
          </a:xfrm>
          <a:prstGeom prst="rect">
            <a:avLst/>
          </a:prstGeom>
          <a:solidFill>
            <a:srgbClr val="F125D4"/>
          </a:solidFill>
        </p:spPr>
        <p:txBody>
          <a:bodyPr wrap="square">
            <a:spAutoFit/>
          </a:bodyPr>
          <a:lstStyle/>
          <a:p>
            <a:r>
              <a:rPr lang="ru-RU" dirty="0" smtClean="0"/>
              <a:t>Организация - правопреемник 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23875" y="4394798"/>
            <a:ext cx="3654152" cy="92333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ru-RU" dirty="0" smtClean="0"/>
              <a:t>Обращается в регулирующий орган за установлением тарифа (в общем порядке)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948264" y="4487131"/>
            <a:ext cx="1656184" cy="369332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Новый Тариф</a:t>
            </a:r>
            <a:endParaRPr lang="ru-RU" dirty="0"/>
          </a:p>
        </p:txBody>
      </p:sp>
      <p:sp>
        <p:nvSpPr>
          <p:cNvPr id="5" name="Стрелка вправо 4"/>
          <p:cNvSpPr/>
          <p:nvPr/>
        </p:nvSpPr>
        <p:spPr>
          <a:xfrm>
            <a:off x="4355976" y="1628800"/>
            <a:ext cx="1656184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 rot="5400000">
            <a:off x="1473560" y="2283160"/>
            <a:ext cx="1003920" cy="2796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право 14"/>
          <p:cNvSpPr/>
          <p:nvPr/>
        </p:nvSpPr>
        <p:spPr>
          <a:xfrm rot="5400000">
            <a:off x="1477607" y="3656412"/>
            <a:ext cx="1003920" cy="2796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15"/>
          <p:cNvSpPr/>
          <p:nvPr/>
        </p:nvSpPr>
        <p:spPr>
          <a:xfrm>
            <a:off x="4505147" y="4563785"/>
            <a:ext cx="1656184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право 16"/>
          <p:cNvSpPr/>
          <p:nvPr/>
        </p:nvSpPr>
        <p:spPr>
          <a:xfrm rot="20018662">
            <a:off x="3858928" y="2525363"/>
            <a:ext cx="2847775" cy="216024"/>
          </a:xfrm>
          <a:prstGeom prst="rightArrow">
            <a:avLst/>
          </a:prstGeom>
          <a:ln>
            <a:solidFill>
              <a:schemeClr val="accent1">
                <a:shade val="50000"/>
                <a:shade val="75000"/>
                <a:satMod val="125000"/>
                <a:lumMod val="75000"/>
                <a:alpha val="21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4365493" y="2648009"/>
            <a:ext cx="27621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Используются временно, до установления тарифа для новой организации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012145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/>
          <p:cNvSpPr txBox="1">
            <a:spLocks noChangeArrowheads="1"/>
          </p:cNvSpPr>
          <p:nvPr/>
        </p:nvSpPr>
        <p:spPr bwMode="auto">
          <a:xfrm>
            <a:off x="8693150" y="8294688"/>
            <a:ext cx="341313" cy="276225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91431" tIns="45716" rIns="91431" bIns="45716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latin typeface="+mn-lt"/>
                <a:cs typeface="Times New Roman" pitchFamily="18" charset="0"/>
              </a:rPr>
              <a:t>18</a:t>
            </a:r>
          </a:p>
        </p:txBody>
      </p:sp>
      <p:sp>
        <p:nvSpPr>
          <p:cNvPr id="75779" name="Заголовок 1"/>
          <p:cNvSpPr txBox="1">
            <a:spLocks/>
          </p:cNvSpPr>
          <p:nvPr/>
        </p:nvSpPr>
        <p:spPr bwMode="auto">
          <a:xfrm>
            <a:off x="523875" y="346075"/>
            <a:ext cx="83581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7252" tIns="43626" rIns="87252" bIns="43626"/>
          <a:lstStyle/>
          <a:p>
            <a:pPr algn="ctr" defTabSz="706438" eaLnBrk="0" hangingPunct="0">
              <a:lnSpc>
                <a:spcPct val="110000"/>
              </a:lnSpc>
            </a:pPr>
            <a:endParaRPr lang="ru-RU" sz="2400" b="1">
              <a:cs typeface="Arial" charset="0"/>
              <a:sym typeface="Arial" charset="0"/>
            </a:endParaRPr>
          </a:p>
        </p:txBody>
      </p:sp>
      <p:sp>
        <p:nvSpPr>
          <p:cNvPr id="3" name="Рамка 10"/>
          <p:cNvSpPr/>
          <p:nvPr/>
        </p:nvSpPr>
        <p:spPr>
          <a:xfrm>
            <a:off x="-19050" y="0"/>
            <a:ext cx="9163050" cy="6958013"/>
          </a:xfrm>
          <a:prstGeom prst="frame">
            <a:avLst>
              <a:gd name="adj1" fmla="val 1574"/>
            </a:avLst>
          </a:prstGeom>
          <a:solidFill>
            <a:srgbClr val="00B050"/>
          </a:solidFill>
          <a:ln>
            <a:solidFill>
              <a:srgbClr val="F3F67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90968" y="4437112"/>
            <a:ext cx="8352930" cy="212365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ru-RU" sz="2000" b="1" i="1" dirty="0" smtClean="0"/>
              <a:t>Разъяснения </a:t>
            </a:r>
            <a:r>
              <a:rPr lang="ru-RU" sz="2000" b="1" i="1" dirty="0"/>
              <a:t>ФАС России от 18.11.2013</a:t>
            </a:r>
          </a:p>
          <a:p>
            <a:r>
              <a:rPr lang="ru-RU" sz="1600" i="1" dirty="0" smtClean="0"/>
              <a:t>«О </a:t>
            </a:r>
            <a:r>
              <a:rPr lang="ru-RU" sz="1600" i="1" dirty="0"/>
              <a:t>правомерности передачи прав владения и (или) пользования объектами теплоснабжения, водоснабжения, водоотведения, (котельных, водонапорных скважин, водонапорных башен и др.), находящимися в государственной и (или) муниципальной собственности (далее - Объекты), путем предоставления государственной или муниципальной преференции (далее - преференции), то есть без проведения соответствующих процедур торгов (одобрены Методическим советом ФАС России (протокол N 13 от 18.11.2013</a:t>
            </a:r>
            <a:r>
              <a:rPr lang="ru-RU" sz="1600" i="1" dirty="0" smtClean="0"/>
              <a:t>))»</a:t>
            </a:r>
            <a:endParaRPr lang="ru-RU" sz="1600" i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67543" y="260648"/>
            <a:ext cx="8352929" cy="1015663"/>
          </a:xfrm>
          <a:prstGeom prst="rect">
            <a:avLst/>
          </a:prstGeom>
          <a:solidFill>
            <a:srgbClr val="0000FF"/>
          </a:solidFill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Аренда </a:t>
            </a: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объектов теплоснабжения, водоснабжения, водоотведения, (котельных, водонапорных скважин, водонапорных башен и др.), </a:t>
            </a:r>
            <a:r>
              <a:rPr lang="ru-RU" sz="2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находящихся в государственной или муниципальной собственности</a:t>
            </a:r>
            <a:endParaRPr lang="ru-RU" sz="2000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7543" y="1628800"/>
            <a:ext cx="8352929" cy="923330"/>
          </a:xfrm>
          <a:prstGeom prst="rect">
            <a:avLst/>
          </a:prstGeom>
          <a:solidFill>
            <a:schemeClr val="accent6"/>
          </a:solidFill>
        </p:spPr>
        <p:txBody>
          <a:bodyPr wrap="square">
            <a:spAutoFit/>
          </a:bodyPr>
          <a:lstStyle/>
          <a:p>
            <a:r>
              <a:rPr lang="ru-RU" dirty="0" smtClean="0"/>
              <a:t>Договоры аренды указанных объектов должны </a:t>
            </a:r>
            <a:r>
              <a:rPr lang="ru-RU" dirty="0"/>
              <a:t>заключаются </a:t>
            </a:r>
            <a:r>
              <a:rPr lang="ru-RU" dirty="0" smtClean="0"/>
              <a:t>на основании </a:t>
            </a:r>
            <a:r>
              <a:rPr lang="ru-RU" dirty="0"/>
              <a:t>торгов и соответствующей оценки государственного или муниципального имущества.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06638" y="3017341"/>
            <a:ext cx="8352930" cy="92333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Государственная или муниципальная преференция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может быть предоставлена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только с предварительного согласия </a:t>
            </a:r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в письменной форме антимонопольного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органа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012145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 idx="4294967295"/>
          </p:nvPr>
        </p:nvSpPr>
        <p:spPr>
          <a:xfrm>
            <a:off x="611188" y="188913"/>
            <a:ext cx="8229600" cy="863600"/>
          </a:xfrm>
        </p:spPr>
        <p:txBody>
          <a:bodyPr wrap="square" lIns="0" rIns="0" bIns="0" numCol="1" anchor="b" compatLnSpc="1">
            <a:prstTxWarp prst="textNoShape">
              <a:avLst/>
            </a:prstTxWarp>
            <a:normAutofit/>
          </a:bodyPr>
          <a:lstStyle/>
          <a:p>
            <a:pPr marL="0" indent="0" algn="ctr" eaLnBrk="1" hangingPunct="1">
              <a:buNone/>
            </a:pPr>
            <a: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Представления тарифного предложения и </a:t>
            </a:r>
            <a:r>
              <a:rPr lang="ru-RU" sz="2400" u="sng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предложения о выборе метода регулирования</a:t>
            </a:r>
          </a:p>
        </p:txBody>
      </p:sp>
      <p:pic>
        <p:nvPicPr>
          <p:cNvPr id="8" name="Содержимое 7" descr="3824_mw540_mh540.jpg"/>
          <p:cNvPicPr>
            <a:picLocks noGrp="1" noChangeAspect="1"/>
          </p:cNvPicPr>
          <p:nvPr>
            <p:ph sz="half"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4195033" y="1572237"/>
            <a:ext cx="2500330" cy="1643074"/>
          </a:xfrm>
          <a:effectLst>
            <a:softEdge rad="112500"/>
          </a:effectLst>
        </p:spPr>
      </p:pic>
      <p:pic>
        <p:nvPicPr>
          <p:cNvPr id="12" name="Рисунок 11" descr="solnechniedeti_ru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14795" y="3357562"/>
            <a:ext cx="2500330" cy="17859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Picture 4" descr="http://im8-tub.yandex.net/i?id=103331111-14-24"/>
          <p:cNvPicPr>
            <a:picLocks noChangeAspect="1" noChangeArrowheads="1"/>
          </p:cNvPicPr>
          <p:nvPr/>
        </p:nvPicPr>
        <p:blipFill>
          <a:blip r:embed="rId4" cstate="print">
            <a:lum bright="40000"/>
          </a:blip>
          <a:srcRect/>
          <a:stretch>
            <a:fillRect/>
          </a:stretch>
        </p:blipFill>
        <p:spPr bwMode="auto">
          <a:xfrm>
            <a:off x="500034" y="2000240"/>
            <a:ext cx="2571768" cy="250033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4" name="TextBox 13"/>
          <p:cNvSpPr txBox="1"/>
          <p:nvPr/>
        </p:nvSpPr>
        <p:spPr>
          <a:xfrm>
            <a:off x="642938" y="2714625"/>
            <a:ext cx="2357437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dirty="0" smtClean="0"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Регулируемые </a:t>
            </a:r>
            <a:r>
              <a:rPr lang="ru-RU" b="1" dirty="0"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организации</a:t>
            </a:r>
          </a:p>
        </p:txBody>
      </p:sp>
      <p:sp>
        <p:nvSpPr>
          <p:cNvPr id="66567" name="TextBox 14"/>
          <p:cNvSpPr txBox="1">
            <a:spLocks noChangeArrowheads="1"/>
          </p:cNvSpPr>
          <p:nvPr/>
        </p:nvSpPr>
        <p:spPr bwMode="auto">
          <a:xfrm>
            <a:off x="4429125" y="2857500"/>
            <a:ext cx="2286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 b="1"/>
              <a:t>на бумажном носителе</a:t>
            </a:r>
          </a:p>
        </p:txBody>
      </p:sp>
      <p:sp>
        <p:nvSpPr>
          <p:cNvPr id="66568" name="TextBox 15"/>
          <p:cNvSpPr txBox="1">
            <a:spLocks noChangeArrowheads="1"/>
          </p:cNvSpPr>
          <p:nvPr/>
        </p:nvSpPr>
        <p:spPr bwMode="auto">
          <a:xfrm>
            <a:off x="4286250" y="4857750"/>
            <a:ext cx="25717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 b="1"/>
              <a:t>на электронном носителе</a:t>
            </a:r>
          </a:p>
        </p:txBody>
      </p:sp>
      <p:sp>
        <p:nvSpPr>
          <p:cNvPr id="18" name="Стрелка вправо 17"/>
          <p:cNvSpPr/>
          <p:nvPr/>
        </p:nvSpPr>
        <p:spPr>
          <a:xfrm>
            <a:off x="3143240" y="2143116"/>
            <a:ext cx="1214446" cy="714380"/>
          </a:xfrm>
          <a:prstGeom prst="rightArrow">
            <a:avLst/>
          </a:prstGeom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6572" name="TextBox 19"/>
          <p:cNvSpPr txBox="1">
            <a:spLocks noChangeArrowheads="1"/>
          </p:cNvSpPr>
          <p:nvPr/>
        </p:nvSpPr>
        <p:spPr bwMode="auto">
          <a:xfrm>
            <a:off x="3066073" y="2362193"/>
            <a:ext cx="121443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 b="1" dirty="0"/>
              <a:t>документы</a:t>
            </a:r>
          </a:p>
        </p:txBody>
      </p:sp>
      <p:sp>
        <p:nvSpPr>
          <p:cNvPr id="25" name="Стрелка вправо 24"/>
          <p:cNvSpPr/>
          <p:nvPr/>
        </p:nvSpPr>
        <p:spPr>
          <a:xfrm>
            <a:off x="3143240" y="3714752"/>
            <a:ext cx="1214446" cy="714380"/>
          </a:xfrm>
          <a:prstGeom prst="rightArrow">
            <a:avLst/>
          </a:prstGeom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3114681" y="3929066"/>
            <a:ext cx="1143008" cy="276999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>
            <a:spAutoFit/>
          </a:bodyPr>
          <a:lstStyle/>
          <a:p>
            <a:pPr>
              <a:defRPr/>
            </a:pPr>
            <a:r>
              <a:rPr lang="ru-RU" sz="1200" b="1" dirty="0"/>
              <a:t>документы</a:t>
            </a:r>
          </a:p>
        </p:txBody>
      </p:sp>
      <p:sp>
        <p:nvSpPr>
          <p:cNvPr id="26" name="Овал 25"/>
          <p:cNvSpPr/>
          <p:nvPr/>
        </p:nvSpPr>
        <p:spPr>
          <a:xfrm>
            <a:off x="7164288" y="2285992"/>
            <a:ext cx="1714512" cy="1928826"/>
          </a:xfrm>
          <a:prstGeom prst="ellipse">
            <a:avLst/>
          </a:prstGeom>
          <a:solidFill>
            <a:srgbClr val="CC0066"/>
          </a:solidFill>
          <a:ln/>
          <a:effectLst>
            <a:glow rad="1397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endParaRPr lang="ru-RU" b="1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286625" y="2928938"/>
            <a:ext cx="1714500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800" b="1" u="sng" dirty="0">
                <a:solidFill>
                  <a:srgbClr val="FFFF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до 1 </a:t>
            </a:r>
            <a:r>
              <a:rPr lang="ru-RU" sz="2800" b="1" u="sng" dirty="0" smtClean="0">
                <a:solidFill>
                  <a:srgbClr val="FFFF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мая, </a:t>
            </a:r>
            <a:r>
              <a:rPr lang="ru-RU" sz="1600" b="1" u="sng" dirty="0" smtClean="0">
                <a:solidFill>
                  <a:srgbClr val="FFFF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согласно Графика</a:t>
            </a:r>
            <a:endParaRPr lang="ru-RU" sz="1600" b="1" u="sng" dirty="0">
              <a:solidFill>
                <a:srgbClr val="FFFF0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Блок-схема: процесс 28"/>
          <p:cNvSpPr/>
          <p:nvPr/>
        </p:nvSpPr>
        <p:spPr>
          <a:xfrm>
            <a:off x="642938" y="5286388"/>
            <a:ext cx="8105526" cy="1285884"/>
          </a:xfrm>
          <a:prstGeom prst="flowChartProcess">
            <a:avLst/>
          </a:prstGeom>
          <a:solidFill>
            <a:srgbClr val="99FF99"/>
          </a:solidFill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6584" name="TextBox 29"/>
          <p:cNvSpPr txBox="1">
            <a:spLocks noChangeArrowheads="1"/>
          </p:cNvSpPr>
          <p:nvPr/>
        </p:nvSpPr>
        <p:spPr bwMode="auto">
          <a:xfrm>
            <a:off x="611560" y="5300663"/>
            <a:ext cx="8136904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Для организаций, в отношении которых ранее не осуществлялось государственное регулирование тарифов, тарифы на очередной и текущий периоды регулирования рассчитываются независимо от сроков подачи материалов при условии подачи предложения не позднее 1 ноября текущего года.</a:t>
            </a:r>
          </a:p>
        </p:txBody>
      </p:sp>
      <p:sp>
        <p:nvSpPr>
          <p:cNvPr id="31" name="Стрелка вправо 30"/>
          <p:cNvSpPr/>
          <p:nvPr/>
        </p:nvSpPr>
        <p:spPr>
          <a:xfrm rot="2007881">
            <a:off x="6559102" y="2246273"/>
            <a:ext cx="752511" cy="642942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2" name="Стрелка вправо 31"/>
          <p:cNvSpPr/>
          <p:nvPr/>
        </p:nvSpPr>
        <p:spPr>
          <a:xfrm rot="19298169">
            <a:off x="6562491" y="3539248"/>
            <a:ext cx="752511" cy="642942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9" name="Рамка 10"/>
          <p:cNvSpPr/>
          <p:nvPr/>
        </p:nvSpPr>
        <p:spPr>
          <a:xfrm>
            <a:off x="-19050" y="0"/>
            <a:ext cx="9163050" cy="6958013"/>
          </a:xfrm>
          <a:prstGeom prst="frame">
            <a:avLst>
              <a:gd name="adj1" fmla="val 1574"/>
            </a:avLst>
          </a:prstGeom>
          <a:solidFill>
            <a:srgbClr val="00B050"/>
          </a:solidFill>
          <a:ln>
            <a:solidFill>
              <a:srgbClr val="F3F67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ройная стрелка влево/вправо/вверх 2"/>
          <p:cNvSpPr/>
          <p:nvPr/>
        </p:nvSpPr>
        <p:spPr>
          <a:xfrm rot="10800000">
            <a:off x="2714612" y="1844824"/>
            <a:ext cx="3500462" cy="1869928"/>
          </a:xfrm>
          <a:prstGeom prst="leftRightUpArrow">
            <a:avLst>
              <a:gd name="adj1" fmla="val 15058"/>
              <a:gd name="adj2" fmla="val 19750"/>
              <a:gd name="adj3" fmla="val 19130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8613" name="TextBox 7"/>
          <p:cNvSpPr txBox="1">
            <a:spLocks noChangeArrowheads="1"/>
          </p:cNvSpPr>
          <p:nvPr/>
        </p:nvSpPr>
        <p:spPr bwMode="auto">
          <a:xfrm>
            <a:off x="2627313" y="2060575"/>
            <a:ext cx="3429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b="1">
                <a:solidFill>
                  <a:srgbClr val="2D08C8"/>
                </a:solidFill>
                <a:latin typeface="Times New Roman" pitchFamily="18" charset="0"/>
                <a:cs typeface="Times New Roman" pitchFamily="18" charset="0"/>
              </a:rPr>
              <a:t>В заявлении указывается: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79512" y="1916831"/>
            <a:ext cx="2500900" cy="1702525"/>
          </a:xfrm>
          <a:prstGeom prst="round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372200" y="1772816"/>
            <a:ext cx="2571768" cy="1846540"/>
          </a:xfrm>
          <a:prstGeom prst="round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428728" y="3786190"/>
            <a:ext cx="5857916" cy="2285992"/>
          </a:xfrm>
          <a:prstGeom prst="round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8623" name="TextBox 12"/>
          <p:cNvSpPr txBox="1">
            <a:spLocks noChangeArrowheads="1"/>
          </p:cNvSpPr>
          <p:nvPr/>
        </p:nvSpPr>
        <p:spPr bwMode="auto">
          <a:xfrm>
            <a:off x="395287" y="2049697"/>
            <a:ext cx="2212975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600" b="1" u="sng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Основание</a:t>
            </a:r>
            <a:r>
              <a:rPr lang="ru-RU" sz="1600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, по которым заявитель обратился в регулирующий орган для установления тарифов</a:t>
            </a:r>
          </a:p>
        </p:txBody>
      </p:sp>
      <p:sp>
        <p:nvSpPr>
          <p:cNvPr id="68624" name="TextBox 14"/>
          <p:cNvSpPr txBox="1">
            <a:spLocks noChangeArrowheads="1"/>
          </p:cNvSpPr>
          <p:nvPr/>
        </p:nvSpPr>
        <p:spPr bwMode="auto">
          <a:xfrm>
            <a:off x="6516688" y="1844675"/>
            <a:ext cx="2170112" cy="170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5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Требование</a:t>
            </a:r>
            <a:r>
              <a:rPr lang="ru-RU" sz="15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с которым заявитель обращается с обязательным указанием метода регулирования и уровня предлагаемого к установлению тарифа</a:t>
            </a:r>
          </a:p>
        </p:txBody>
      </p:sp>
      <p:sp>
        <p:nvSpPr>
          <p:cNvPr id="68625" name="TextBox 15"/>
          <p:cNvSpPr txBox="1">
            <a:spLocks noChangeArrowheads="1"/>
          </p:cNvSpPr>
          <p:nvPr/>
        </p:nvSpPr>
        <p:spPr bwMode="auto">
          <a:xfrm>
            <a:off x="1714500" y="3857625"/>
            <a:ext cx="5429250" cy="209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 u="sng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Сведения об организации: </a:t>
            </a:r>
          </a:p>
          <a:p>
            <a:pPr>
              <a:buFont typeface="Arial" charset="0"/>
              <a:buChar char="•"/>
            </a:pPr>
            <a:r>
              <a:rPr lang="ru-RU" sz="1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наименование и реквизиты организации;</a:t>
            </a:r>
          </a:p>
          <a:p>
            <a:pPr>
              <a:buFont typeface="Arial" charset="0"/>
              <a:buChar char="•"/>
            </a:pPr>
            <a:r>
              <a:rPr lang="ru-RU" sz="1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юридический и почтовый адрес, адрес электронной почты; </a:t>
            </a:r>
          </a:p>
          <a:p>
            <a:pPr>
              <a:buFont typeface="Arial" charset="0"/>
              <a:buChar char="•"/>
            </a:pPr>
            <a:r>
              <a:rPr lang="ru-RU" sz="1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контактные телефоны и факс;</a:t>
            </a:r>
          </a:p>
          <a:p>
            <a:pPr>
              <a:buFont typeface="Arial" charset="0"/>
              <a:buChar char="•"/>
            </a:pPr>
            <a:r>
              <a:rPr lang="ru-RU" sz="1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фамилия, имя отчество руководителя организации;</a:t>
            </a:r>
          </a:p>
          <a:p>
            <a:pPr>
              <a:buFont typeface="Arial" charset="0"/>
              <a:buChar char="•"/>
            </a:pPr>
            <a:r>
              <a:rPr lang="ru-RU" sz="1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фамилия, имя, отчество и контактные телефоны лиц, ответственных за подготовку внесенных на рассмотрение материалов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95288" y="260350"/>
            <a:ext cx="8208962" cy="129266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Ресурсоснабжающая</a:t>
            </a:r>
            <a:r>
              <a:rPr lang="ru-RU" sz="20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 </a:t>
            </a:r>
            <a:r>
              <a:rPr lang="ru-RU" sz="20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организация</a:t>
            </a:r>
            <a:r>
              <a:rPr lang="ru-RU" sz="20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,, </a:t>
            </a:r>
            <a:r>
              <a:rPr lang="ru-RU" sz="20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направляет на имя руководителя регулирующего органа заявление об установлении тарифов</a:t>
            </a:r>
          </a:p>
          <a:p>
            <a:pPr algn="ctr">
              <a:defRPr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19" name="Номер слайда 11"/>
          <p:cNvSpPr txBox="1">
            <a:spLocks noGrp="1"/>
          </p:cNvSpPr>
          <p:nvPr/>
        </p:nvSpPr>
        <p:spPr bwMode="auto">
          <a:xfrm>
            <a:off x="7924800" y="6356350"/>
            <a:ext cx="762000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0" tIns="0" rIns="0" bIns="0" anchor="b"/>
          <a:lstStyle/>
          <a:p>
            <a:pPr algn="r">
              <a:defRPr/>
            </a:pPr>
            <a:endParaRPr lang="ru-RU" sz="1200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2" name="Рамка 10"/>
          <p:cNvSpPr/>
          <p:nvPr/>
        </p:nvSpPr>
        <p:spPr>
          <a:xfrm>
            <a:off x="-19050" y="0"/>
            <a:ext cx="9163050" cy="6958013"/>
          </a:xfrm>
          <a:prstGeom prst="frame">
            <a:avLst>
              <a:gd name="adj1" fmla="val 1574"/>
            </a:avLst>
          </a:prstGeom>
          <a:solidFill>
            <a:srgbClr val="00B050"/>
          </a:solidFill>
          <a:ln>
            <a:solidFill>
              <a:srgbClr val="F3F67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/>
          <p:cNvSpPr txBox="1">
            <a:spLocks noChangeArrowheads="1"/>
          </p:cNvSpPr>
          <p:nvPr/>
        </p:nvSpPr>
        <p:spPr bwMode="auto">
          <a:xfrm>
            <a:off x="8693150" y="8294688"/>
            <a:ext cx="341313" cy="276225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91431" tIns="45716" rIns="91431" bIns="45716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latin typeface="+mn-lt"/>
                <a:cs typeface="Times New Roman" pitchFamily="18" charset="0"/>
              </a:rPr>
              <a:t>18</a:t>
            </a:r>
          </a:p>
        </p:txBody>
      </p:sp>
      <p:sp>
        <p:nvSpPr>
          <p:cNvPr id="69635" name="Заголовок 1"/>
          <p:cNvSpPr txBox="1">
            <a:spLocks/>
          </p:cNvSpPr>
          <p:nvPr/>
        </p:nvSpPr>
        <p:spPr bwMode="auto">
          <a:xfrm>
            <a:off x="4576539" y="2494015"/>
            <a:ext cx="4301331" cy="79208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lIns="87252" tIns="43626" rIns="87252" bIns="43626"/>
          <a:lstStyle/>
          <a:p>
            <a:r>
              <a:rPr lang="ru-RU" sz="1600" dirty="0" smtClean="0"/>
              <a:t>подписывается </a:t>
            </a:r>
            <a:r>
              <a:rPr lang="ru-RU" sz="1600" dirty="0"/>
              <a:t>руководителем или иным уполномоченным лицом регулируемой </a:t>
            </a:r>
            <a:r>
              <a:rPr lang="ru-RU" sz="1600" dirty="0" smtClean="0"/>
              <a:t>организации;</a:t>
            </a:r>
            <a:endParaRPr lang="ru-RU" sz="1600" dirty="0"/>
          </a:p>
        </p:txBody>
      </p:sp>
      <p:sp>
        <p:nvSpPr>
          <p:cNvPr id="3" name="Рамка 10"/>
          <p:cNvSpPr/>
          <p:nvPr/>
        </p:nvSpPr>
        <p:spPr>
          <a:xfrm>
            <a:off x="-19050" y="0"/>
            <a:ext cx="9163050" cy="6958013"/>
          </a:xfrm>
          <a:prstGeom prst="frame">
            <a:avLst>
              <a:gd name="adj1" fmla="val 1574"/>
            </a:avLst>
          </a:prstGeom>
          <a:solidFill>
            <a:srgbClr val="00B050"/>
          </a:solidFill>
          <a:ln>
            <a:solidFill>
              <a:srgbClr val="F3F67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Заголовок 1"/>
          <p:cNvSpPr txBox="1">
            <a:spLocks/>
          </p:cNvSpPr>
          <p:nvPr/>
        </p:nvSpPr>
        <p:spPr bwMode="auto">
          <a:xfrm>
            <a:off x="505618" y="404664"/>
            <a:ext cx="8358188" cy="864096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</p:spPr>
        <p:txBody>
          <a:bodyPr lIns="87252" tIns="43626" rIns="87252" bIns="43626"/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Требования к оформлению документов, подаваемых в рамках тарифного предложения: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 bwMode="auto">
          <a:xfrm>
            <a:off x="490106" y="1356938"/>
            <a:ext cx="4338850" cy="396044"/>
          </a:xfrm>
          <a:prstGeom prst="rect">
            <a:avLst/>
          </a:prstGeom>
          <a:solidFill>
            <a:schemeClr val="accent6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lIns="87252" tIns="43626" rIns="87252" bIns="43626"/>
          <a:lstStyle/>
          <a:p>
            <a:r>
              <a:rPr lang="ru-RU" dirty="0" smtClean="0"/>
              <a:t>Заявление об установлении тарифов: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566042" y="3356992"/>
            <a:ext cx="4297763" cy="5847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0000FF"/>
            </a:solidFill>
          </a:ln>
        </p:spPr>
        <p:txBody>
          <a:bodyPr wrap="square">
            <a:spAutoFit/>
          </a:bodyPr>
          <a:lstStyle/>
          <a:p>
            <a:r>
              <a:rPr lang="ru-RU" sz="1600" dirty="0" smtClean="0"/>
              <a:t>скрепляется </a:t>
            </a:r>
            <a:r>
              <a:rPr lang="ru-RU" sz="1600" dirty="0"/>
              <a:t>печатью регулируемой </a:t>
            </a:r>
            <a:r>
              <a:rPr lang="ru-RU" sz="1600" dirty="0" smtClean="0"/>
              <a:t>организации;</a:t>
            </a:r>
            <a:endParaRPr lang="ru-RU" sz="1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594069" y="4077072"/>
            <a:ext cx="4269737" cy="615553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rgbClr val="0000FF"/>
            </a:solidFill>
          </a:ln>
        </p:spPr>
        <p:txBody>
          <a:bodyPr wrap="square">
            <a:spAutoFit/>
          </a:bodyPr>
          <a:lstStyle/>
          <a:p>
            <a:r>
              <a:rPr lang="ru-RU" sz="1600" b="1" u="sng" dirty="0" smtClean="0"/>
              <a:t>содержит </a:t>
            </a:r>
            <a:r>
              <a:rPr lang="ru-RU" sz="1600" b="1" u="sng" dirty="0"/>
              <a:t>опись прилагаемых к нему документов и материалов</a:t>
            </a:r>
            <a:r>
              <a:rPr lang="ru-RU" b="1" u="sng" dirty="0"/>
              <a:t>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05618" y="5013176"/>
            <a:ext cx="8358187" cy="646331"/>
          </a:xfrm>
          <a:prstGeom prst="rect">
            <a:avLst/>
          </a:prstGeom>
          <a:solidFill>
            <a:srgbClr val="FFFF66"/>
          </a:solidFill>
        </p:spPr>
        <p:txBody>
          <a:bodyPr wrap="square">
            <a:spAutoFit/>
          </a:bodyPr>
          <a:lstStyle/>
          <a:p>
            <a:r>
              <a:rPr lang="ru-RU" dirty="0" smtClean="0"/>
              <a:t>Все представляемые документы и материалы </a:t>
            </a:r>
            <a:r>
              <a:rPr lang="ru-RU" b="1" dirty="0" smtClean="0"/>
              <a:t>должны быть прошиты, пронумерованы согласно описи.</a:t>
            </a:r>
            <a:endParaRPr lang="ru-RU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58590" y="5805263"/>
            <a:ext cx="8252244" cy="646331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ru-RU" dirty="0" smtClean="0"/>
              <a:t>Документы </a:t>
            </a:r>
            <a:r>
              <a:rPr lang="ru-RU" b="1" dirty="0" smtClean="0"/>
              <a:t>представляются</a:t>
            </a:r>
            <a:r>
              <a:rPr lang="ru-RU" dirty="0" smtClean="0"/>
              <a:t> либо в оригиналах, либо </a:t>
            </a:r>
            <a:r>
              <a:rPr lang="ru-RU" b="1" dirty="0" smtClean="0"/>
              <a:t>в виде </a:t>
            </a:r>
            <a:r>
              <a:rPr lang="ru-RU" b="1" dirty="0" err="1" smtClean="0"/>
              <a:t>надлежайшим</a:t>
            </a:r>
            <a:r>
              <a:rPr lang="ru-RU" b="1" dirty="0" smtClean="0"/>
              <a:t> образом заверенной копии.</a:t>
            </a:r>
            <a:endParaRPr lang="ru-RU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547616" y="1799383"/>
            <a:ext cx="4316190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00FF"/>
            </a:solidFill>
          </a:ln>
        </p:spPr>
        <p:txBody>
          <a:bodyPr wrap="square">
            <a:spAutoFit/>
          </a:bodyPr>
          <a:lstStyle/>
          <a:p>
            <a:r>
              <a:rPr lang="ru-RU" sz="1600" dirty="0"/>
              <a:t>должно </a:t>
            </a:r>
            <a:r>
              <a:rPr lang="ru-RU" sz="1600" dirty="0" smtClean="0">
                <a:solidFill>
                  <a:prstClr val="black"/>
                </a:solidFill>
              </a:rPr>
              <a:t>содержать </a:t>
            </a:r>
            <a:r>
              <a:rPr lang="ru-RU" sz="1600" dirty="0">
                <a:solidFill>
                  <a:prstClr val="black"/>
                </a:solidFill>
              </a:rPr>
              <a:t>достоверное наименование регулируемой </a:t>
            </a:r>
            <a:r>
              <a:rPr lang="ru-RU" sz="1600" dirty="0" smtClean="0">
                <a:solidFill>
                  <a:prstClr val="black"/>
                </a:solidFill>
              </a:rPr>
              <a:t>организации;</a:t>
            </a:r>
            <a:endParaRPr lang="ru-RU" sz="1600" dirty="0">
              <a:solidFill>
                <a:prstClr val="black"/>
              </a:solidFill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4067944" y="1752982"/>
            <a:ext cx="44019" cy="26841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4111963" y="2098367"/>
            <a:ext cx="411039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4089953" y="2903556"/>
            <a:ext cx="4670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4111963" y="3717032"/>
            <a:ext cx="455059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4111963" y="4437112"/>
            <a:ext cx="43565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/>
          <p:cNvSpPr txBox="1">
            <a:spLocks noChangeArrowheads="1"/>
          </p:cNvSpPr>
          <p:nvPr/>
        </p:nvSpPr>
        <p:spPr bwMode="auto">
          <a:xfrm>
            <a:off x="8693150" y="8294688"/>
            <a:ext cx="341313" cy="276225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91431" tIns="45716" rIns="91431" bIns="45716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latin typeface="+mn-lt"/>
                <a:cs typeface="Times New Roman" pitchFamily="18" charset="0"/>
              </a:rPr>
              <a:t>18</a:t>
            </a:r>
          </a:p>
        </p:txBody>
      </p:sp>
      <p:sp>
        <p:nvSpPr>
          <p:cNvPr id="6146" name="Заголовок 1"/>
          <p:cNvSpPr txBox="1">
            <a:spLocks/>
          </p:cNvSpPr>
          <p:nvPr/>
        </p:nvSpPr>
        <p:spPr bwMode="auto">
          <a:xfrm>
            <a:off x="523875" y="346075"/>
            <a:ext cx="83581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7252" tIns="43626" rIns="87252" bIns="43626"/>
          <a:lstStyle/>
          <a:p>
            <a:pPr algn="ctr" defTabSz="706438" eaLnBrk="0" hangingPunct="0">
              <a:lnSpc>
                <a:spcPct val="110000"/>
              </a:lnSpc>
            </a:pPr>
            <a:endParaRPr lang="ru-RU" sz="2400" b="1">
              <a:cs typeface="Arial" charset="0"/>
              <a:sym typeface="Arial" charset="0"/>
            </a:endParaRPr>
          </a:p>
        </p:txBody>
      </p:sp>
      <p:sp>
        <p:nvSpPr>
          <p:cNvPr id="3" name="Рамка 10"/>
          <p:cNvSpPr/>
          <p:nvPr/>
        </p:nvSpPr>
        <p:spPr>
          <a:xfrm>
            <a:off x="-19050" y="0"/>
            <a:ext cx="9163050" cy="6958013"/>
          </a:xfrm>
          <a:prstGeom prst="frame">
            <a:avLst>
              <a:gd name="adj1" fmla="val 1574"/>
            </a:avLst>
          </a:prstGeom>
          <a:solidFill>
            <a:srgbClr val="00B050"/>
          </a:solidFill>
          <a:ln>
            <a:solidFill>
              <a:srgbClr val="F3F67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149" name="Rectangle 6"/>
          <p:cNvSpPr>
            <a:spLocks noGrp="1"/>
          </p:cNvSpPr>
          <p:nvPr>
            <p:ph type="title" idx="4294967295"/>
          </p:nvPr>
        </p:nvSpPr>
        <p:spPr bwMode="auto">
          <a:xfrm>
            <a:off x="1476375" y="188913"/>
            <a:ext cx="6511925" cy="641350"/>
          </a:xfrm>
          <a:noFill/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 algn="ctr" eaLnBrk="1" hangingPunct="1">
              <a:buFont typeface="Georgia" pitchFamily="18" charset="0"/>
              <a:buNone/>
            </a:pPr>
            <a:r>
              <a:rPr lang="ru-RU" sz="2000" u="sng" smtClean="0">
                <a:solidFill>
                  <a:srgbClr val="0000CC"/>
                </a:solidFill>
                <a:effectLst/>
                <a:latin typeface="Trebuchet MS" pitchFamily="34" charset="0"/>
              </a:rPr>
              <a:t>Тарифообразование в сфере теплоснабжения</a:t>
            </a:r>
          </a:p>
        </p:txBody>
      </p:sp>
      <p:sp>
        <p:nvSpPr>
          <p:cNvPr id="6150" name="Rectangle 8"/>
          <p:cNvSpPr>
            <a:spLocks noGrp="1"/>
          </p:cNvSpPr>
          <p:nvPr>
            <p:ph type="body" sz="half" idx="4294967295"/>
          </p:nvPr>
        </p:nvSpPr>
        <p:spPr>
          <a:xfrm>
            <a:off x="611188" y="908050"/>
            <a:ext cx="8208962" cy="1081088"/>
          </a:xfrm>
          <a:solidFill>
            <a:srgbClr val="0000CC"/>
          </a:solidFill>
        </p:spPr>
        <p:txBody>
          <a:bodyPr/>
          <a:lstStyle/>
          <a:p>
            <a:pPr algn="ctr" eaLnBrk="1" hangingPunct="1">
              <a:buFont typeface="Georgia" pitchFamily="18" charset="0"/>
              <a:buNone/>
            </a:pPr>
            <a:r>
              <a:rPr lang="ru-RU" sz="2100" b="1" smtClean="0">
                <a:solidFill>
                  <a:schemeClr val="bg1"/>
                </a:solidFill>
                <a:latin typeface="Trebuchet MS" pitchFamily="34" charset="0"/>
              </a:rPr>
              <a:t>Энергетическая стратегия России на период до 2030 года,</a:t>
            </a:r>
            <a:r>
              <a:rPr lang="ru-RU" sz="1800" b="1" smtClean="0">
                <a:solidFill>
                  <a:schemeClr val="bg1"/>
                </a:solidFill>
                <a:latin typeface="Trebuchet MS" pitchFamily="34" charset="0"/>
              </a:rPr>
              <a:t> </a:t>
            </a:r>
            <a:r>
              <a:rPr lang="ru-RU" sz="1800" smtClean="0">
                <a:solidFill>
                  <a:schemeClr val="bg1"/>
                </a:solidFill>
                <a:latin typeface="Trebuchet MS" pitchFamily="34" charset="0"/>
              </a:rPr>
              <a:t> </a:t>
            </a:r>
          </a:p>
          <a:p>
            <a:pPr algn="ctr" eaLnBrk="1" hangingPunct="1">
              <a:buFont typeface="Georgia" pitchFamily="18" charset="0"/>
              <a:buNone/>
            </a:pPr>
            <a:r>
              <a:rPr lang="ru-RU" sz="1600" u="sng" smtClean="0">
                <a:solidFill>
                  <a:schemeClr val="bg1"/>
                </a:solidFill>
                <a:latin typeface="Trebuchet MS" pitchFamily="34" charset="0"/>
              </a:rPr>
              <a:t>утв. Распоряжением Правительства РФ от 13.11.2009г. №1715-р</a:t>
            </a:r>
            <a:r>
              <a:rPr lang="ru-RU" sz="1800" u="sng" smtClean="0">
                <a:solidFill>
                  <a:schemeClr val="bg1"/>
                </a:solidFill>
                <a:latin typeface="Trebuchet MS" pitchFamily="34" charset="0"/>
              </a:rPr>
              <a:t> </a:t>
            </a:r>
          </a:p>
        </p:txBody>
      </p:sp>
      <p:sp>
        <p:nvSpPr>
          <p:cNvPr id="6151" name="Text Box 24"/>
          <p:cNvSpPr txBox="1">
            <a:spLocks noChangeArrowheads="1"/>
          </p:cNvSpPr>
          <p:nvPr/>
        </p:nvSpPr>
        <p:spPr bwMode="auto">
          <a:xfrm>
            <a:off x="900113" y="2492375"/>
            <a:ext cx="7632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6152" name="Text Box 25"/>
          <p:cNvSpPr txBox="1">
            <a:spLocks noChangeArrowheads="1"/>
          </p:cNvSpPr>
          <p:nvPr/>
        </p:nvSpPr>
        <p:spPr bwMode="auto">
          <a:xfrm>
            <a:off x="3995738" y="3141663"/>
            <a:ext cx="17287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52251" name="Rectangle 27"/>
          <p:cNvSpPr>
            <a:spLocks noChangeArrowheads="1"/>
          </p:cNvSpPr>
          <p:nvPr/>
        </p:nvSpPr>
        <p:spPr bwMode="auto">
          <a:xfrm>
            <a:off x="827088" y="2014538"/>
            <a:ext cx="7848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ru-RU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ЦЕЛЕВЫЕ НАПРАВЛЕНИЯ ТАРИФНОГО РЕГУЛИРОВАНИЯ</a:t>
            </a:r>
            <a:r>
              <a:rPr lang="ru-RU" dirty="0"/>
              <a:t> </a:t>
            </a:r>
          </a:p>
        </p:txBody>
      </p:sp>
      <p:sp>
        <p:nvSpPr>
          <p:cNvPr id="6154" name="Text Box 28"/>
          <p:cNvSpPr txBox="1">
            <a:spLocks noChangeArrowheads="1"/>
          </p:cNvSpPr>
          <p:nvPr/>
        </p:nvSpPr>
        <p:spPr bwMode="auto">
          <a:xfrm>
            <a:off x="900113" y="3141663"/>
            <a:ext cx="7848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создание благоприятной экономической среды для функционирования топливно-энергетического комплекса;</a:t>
            </a:r>
          </a:p>
        </p:txBody>
      </p:sp>
      <p:sp>
        <p:nvSpPr>
          <p:cNvPr id="6155" name="Text Box 29"/>
          <p:cNvSpPr txBox="1">
            <a:spLocks noChangeArrowheads="1"/>
          </p:cNvSpPr>
          <p:nvPr/>
        </p:nvSpPr>
        <p:spPr bwMode="auto">
          <a:xfrm>
            <a:off x="900113" y="3933825"/>
            <a:ext cx="78486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/>
              <a:t>реализация специальных мер по повышению энергетической эффективности </a:t>
            </a:r>
            <a:r>
              <a:rPr lang="ru-RU" dirty="0" smtClean="0"/>
              <a:t>коммунального </a:t>
            </a:r>
            <a:r>
              <a:rPr lang="ru-RU" dirty="0"/>
              <a:t>комплекса, в том числе путем внедрения тарифного метода расчета доходности инвестированного капитала;</a:t>
            </a:r>
          </a:p>
        </p:txBody>
      </p:sp>
      <p:sp>
        <p:nvSpPr>
          <p:cNvPr id="6156" name="Text Box 31"/>
          <p:cNvSpPr txBox="1">
            <a:spLocks noChangeArrowheads="1"/>
          </p:cNvSpPr>
          <p:nvPr/>
        </p:nvSpPr>
        <p:spPr bwMode="auto">
          <a:xfrm>
            <a:off x="971550" y="5300663"/>
            <a:ext cx="78486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/>
              <a:t>совершенствование государственного регулирования в сфере естественных монополий, учитывающего объективный рост издержек добычи, производства и транспортировки энергоносителей на внутреннем рынке (переходом к применению долгосрочных тарифов).</a:t>
            </a:r>
          </a:p>
        </p:txBody>
      </p:sp>
      <p:sp>
        <p:nvSpPr>
          <p:cNvPr id="6157" name="AutoShape 32"/>
          <p:cNvSpPr>
            <a:spLocks noChangeArrowheads="1"/>
          </p:cNvSpPr>
          <p:nvPr/>
        </p:nvSpPr>
        <p:spPr bwMode="auto">
          <a:xfrm>
            <a:off x="250825" y="3141663"/>
            <a:ext cx="649288" cy="576262"/>
          </a:xfrm>
          <a:prstGeom prst="chevron">
            <a:avLst>
              <a:gd name="adj" fmla="val 2816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58" name="AutoShape 33"/>
          <p:cNvSpPr>
            <a:spLocks noChangeArrowheads="1"/>
          </p:cNvSpPr>
          <p:nvPr/>
        </p:nvSpPr>
        <p:spPr bwMode="auto">
          <a:xfrm>
            <a:off x="250825" y="4149725"/>
            <a:ext cx="649288" cy="576263"/>
          </a:xfrm>
          <a:prstGeom prst="chevron">
            <a:avLst>
              <a:gd name="adj" fmla="val 2816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59" name="AutoShape 34"/>
          <p:cNvSpPr>
            <a:spLocks noChangeArrowheads="1"/>
          </p:cNvSpPr>
          <p:nvPr/>
        </p:nvSpPr>
        <p:spPr bwMode="auto">
          <a:xfrm>
            <a:off x="250825" y="5516563"/>
            <a:ext cx="649288" cy="576262"/>
          </a:xfrm>
          <a:prstGeom prst="chevron">
            <a:avLst>
              <a:gd name="adj" fmla="val 2816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417" name="Picture 3" descr="C:\Users\Diana.Muhamadeeva\Desktop\Работа\презентации\презентации\Картинки\kazan2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708025"/>
            <a:ext cx="9180513" cy="486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0" y="5577047"/>
            <a:ext cx="9144000" cy="109231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9" name="Picture 2" descr="D:\Рисунок1.png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3">
                <a:shade val="45000"/>
                <a:satMod val="135000"/>
              </a:schemeClr>
              <a:prstClr val="white"/>
            </a:duotone>
            <a:extLst/>
          </a:blip>
          <a:srcRect/>
          <a:stretch>
            <a:fillRect/>
          </a:stretch>
        </p:blipFill>
        <p:spPr bwMode="auto">
          <a:xfrm>
            <a:off x="7812360" y="5733256"/>
            <a:ext cx="1152128" cy="1057935"/>
          </a:xfrm>
          <a:prstGeom prst="rect">
            <a:avLst/>
          </a:prstGeom>
          <a:noFill/>
          <a:effectLst>
            <a:innerShdw blurRad="114300">
              <a:prstClr val="black"/>
            </a:innerShdw>
          </a:effectLst>
          <a:extLst/>
        </p:spPr>
      </p:pic>
      <p:pic>
        <p:nvPicPr>
          <p:cNvPr id="10" name="Рисунок 9" descr="https://encrypted-tbn3.google.com/images?q=tbn:ANd9GcR0bNGGh_qhsUnSfoOiU4KfQ2MDIRrKA8ED6uTPVTKjTfQNDS8fYw"/>
          <p:cNvPicPr/>
          <p:nvPr/>
        </p:nvPicPr>
        <p:blipFill>
          <a:blip r:embed="rId5">
            <a:duotone>
              <a:schemeClr val="accent2">
                <a:shade val="45000"/>
                <a:satMod val="135000"/>
              </a:schemeClr>
              <a:prstClr val="white"/>
            </a:duotone>
            <a:extLst/>
          </a:blip>
          <a:srcRect/>
          <a:stretch>
            <a:fillRect/>
          </a:stretch>
        </p:blipFill>
        <p:spPr bwMode="auto">
          <a:xfrm>
            <a:off x="251520" y="5733255"/>
            <a:ext cx="1224136" cy="1057935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11" name="Прямоугольник 10"/>
          <p:cNvSpPr/>
          <p:nvPr/>
        </p:nvSpPr>
        <p:spPr>
          <a:xfrm>
            <a:off x="3871913" y="6588125"/>
            <a:ext cx="15594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3">
                    <a:lumMod val="50000"/>
                  </a:schemeClr>
                </a:solidFill>
                <a:effectLst>
                  <a:outerShdw blurRad="69850" dist="43180" dir="5400000" sx="0" sy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Казань 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69850" dist="43180" dir="5400000" sx="0" sy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2014</a:t>
            </a:r>
            <a:endParaRPr lang="ru-RU" dirty="0">
              <a:solidFill>
                <a:schemeClr val="accent3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04402" y="116632"/>
            <a:ext cx="8712969" cy="707886"/>
          </a:xfrm>
          <a:prstGeom prst="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kern="0" dirty="0">
                <a:solidFill>
                  <a:sysClr val="window" lastClr="FFFFFF"/>
                </a:solidFill>
                <a:latin typeface="Arial"/>
              </a:rPr>
              <a:t>Государственный комитет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kern="0" dirty="0">
                <a:solidFill>
                  <a:sysClr val="window" lastClr="FFFFFF"/>
                </a:solidFill>
                <a:latin typeface="Arial"/>
              </a:rPr>
              <a:t>Республики Татарстан по тарифам </a:t>
            </a:r>
            <a:r>
              <a:rPr lang="ru-RU" sz="2000" b="1" kern="0" dirty="0" smtClean="0">
                <a:solidFill>
                  <a:sysClr val="window" lastClr="FFFFFF"/>
                </a:solidFill>
                <a:latin typeface="Arial"/>
              </a:rPr>
              <a:t>                    </a:t>
            </a:r>
            <a:r>
              <a:rPr lang="en-US" sz="2000" b="1" kern="0" dirty="0">
                <a:solidFill>
                  <a:sysClr val="window" lastClr="FFFFFF"/>
                </a:solidFill>
                <a:latin typeface="Arial"/>
              </a:rPr>
              <a:t>http://kt.tatarstan.ru</a:t>
            </a:r>
            <a:r>
              <a:rPr lang="ru-RU" sz="2000" b="1" kern="0" dirty="0">
                <a:solidFill>
                  <a:sysClr val="window" lastClr="FFFFFF"/>
                </a:solidFill>
                <a:latin typeface="Arial"/>
              </a:rPr>
              <a:t> </a:t>
            </a:r>
            <a:endParaRPr lang="ru-RU" sz="2000" kern="0" dirty="0">
              <a:solidFill>
                <a:sysClr val="window" lastClr="FFFFFF"/>
              </a:solidFill>
              <a:latin typeface="Arial"/>
            </a:endParaRPr>
          </a:p>
        </p:txBody>
      </p:sp>
      <p:sp>
        <p:nvSpPr>
          <p:cNvPr id="12" name="Рамка 10"/>
          <p:cNvSpPr/>
          <p:nvPr/>
        </p:nvSpPr>
        <p:spPr>
          <a:xfrm>
            <a:off x="-19050" y="0"/>
            <a:ext cx="9163050" cy="6958013"/>
          </a:xfrm>
          <a:prstGeom prst="frame">
            <a:avLst>
              <a:gd name="adj1" fmla="val 1574"/>
            </a:avLst>
          </a:prstGeom>
          <a:solidFill>
            <a:srgbClr val="00B050"/>
          </a:solidFill>
          <a:ln>
            <a:solidFill>
              <a:srgbClr val="F3F67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/>
          <p:cNvSpPr txBox="1">
            <a:spLocks noChangeArrowheads="1"/>
          </p:cNvSpPr>
          <p:nvPr/>
        </p:nvSpPr>
        <p:spPr bwMode="auto">
          <a:xfrm>
            <a:off x="8693150" y="8294688"/>
            <a:ext cx="341313" cy="276225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91431" tIns="45716" rIns="91431" bIns="45716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latin typeface="+mn-lt"/>
                <a:cs typeface="Times New Roman" pitchFamily="18" charset="0"/>
              </a:rPr>
              <a:t>18</a:t>
            </a:r>
          </a:p>
        </p:txBody>
      </p:sp>
      <p:sp>
        <p:nvSpPr>
          <p:cNvPr id="7170" name="Заголовок 1"/>
          <p:cNvSpPr txBox="1">
            <a:spLocks/>
          </p:cNvSpPr>
          <p:nvPr/>
        </p:nvSpPr>
        <p:spPr bwMode="auto">
          <a:xfrm>
            <a:off x="523875" y="346075"/>
            <a:ext cx="83581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7252" tIns="43626" rIns="87252" bIns="43626"/>
          <a:lstStyle/>
          <a:p>
            <a:pPr algn="ctr" defTabSz="706438" eaLnBrk="0" hangingPunct="0">
              <a:lnSpc>
                <a:spcPct val="110000"/>
              </a:lnSpc>
            </a:pPr>
            <a:endParaRPr lang="ru-RU" sz="2400" b="1">
              <a:cs typeface="Arial" charset="0"/>
              <a:sym typeface="Arial" charset="0"/>
            </a:endParaRPr>
          </a:p>
        </p:txBody>
      </p:sp>
      <p:sp>
        <p:nvSpPr>
          <p:cNvPr id="3" name="Рамка 10"/>
          <p:cNvSpPr/>
          <p:nvPr/>
        </p:nvSpPr>
        <p:spPr>
          <a:xfrm>
            <a:off x="-19050" y="0"/>
            <a:ext cx="9163050" cy="6958013"/>
          </a:xfrm>
          <a:prstGeom prst="frame">
            <a:avLst>
              <a:gd name="adj1" fmla="val 1574"/>
            </a:avLst>
          </a:prstGeom>
          <a:solidFill>
            <a:srgbClr val="00B050"/>
          </a:solidFill>
          <a:ln>
            <a:solidFill>
              <a:srgbClr val="F3F67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173" name="Rectangle 6"/>
          <p:cNvSpPr>
            <a:spLocks noGrp="1"/>
          </p:cNvSpPr>
          <p:nvPr>
            <p:ph type="title" idx="4294967295"/>
          </p:nvPr>
        </p:nvSpPr>
        <p:spPr bwMode="auto">
          <a:xfrm>
            <a:off x="395288" y="188913"/>
            <a:ext cx="8424862" cy="431800"/>
          </a:xfrm>
          <a:solidFill>
            <a:srgbClr val="0000CC"/>
          </a:solidFill>
          <a:effectLst>
            <a:outerShdw blurRad="50800" dist="50800" dir="5400000" algn="ctr" rotWithShape="0">
              <a:srgbClr val="000000">
                <a:alpha val="78000"/>
              </a:srgbClr>
            </a:outerShdw>
          </a:effectLst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 algn="ctr" eaLnBrk="1" hangingPunct="1">
              <a:buFont typeface="Georgia" pitchFamily="18" charset="0"/>
              <a:buNone/>
            </a:pPr>
            <a:r>
              <a:rPr lang="ru-RU" sz="2000" i="1" u="sng" dirty="0" smtClean="0">
                <a:solidFill>
                  <a:schemeClr val="bg1"/>
                </a:solidFill>
                <a:effectLst/>
                <a:latin typeface="Trebuchet MS" pitchFamily="34" charset="0"/>
              </a:rPr>
              <a:t>Нормативное регулирование в сфере теплоснабжения</a:t>
            </a:r>
          </a:p>
        </p:txBody>
      </p:sp>
      <p:sp>
        <p:nvSpPr>
          <p:cNvPr id="7174" name="Text Box 8"/>
          <p:cNvSpPr txBox="1">
            <a:spLocks noChangeArrowheads="1"/>
          </p:cNvSpPr>
          <p:nvPr/>
        </p:nvSpPr>
        <p:spPr bwMode="auto">
          <a:xfrm>
            <a:off x="900113" y="2492375"/>
            <a:ext cx="7632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7175" name="Text Box 9"/>
          <p:cNvSpPr txBox="1">
            <a:spLocks noChangeArrowheads="1"/>
          </p:cNvSpPr>
          <p:nvPr/>
        </p:nvSpPr>
        <p:spPr bwMode="auto">
          <a:xfrm>
            <a:off x="1187450" y="3068638"/>
            <a:ext cx="74168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/>
              <a:t>Приказ Федеральной службы по тарифам от 07.06.2013г. №163 «Об утверждении Регламента открытия дел об установлении регулируемых цен (тарифов) и отмене регулирования тарифов в сфере теплоснабжения»;</a:t>
            </a:r>
          </a:p>
        </p:txBody>
      </p:sp>
      <p:sp>
        <p:nvSpPr>
          <p:cNvPr id="7176" name="Text Box 13"/>
          <p:cNvSpPr txBox="1">
            <a:spLocks noChangeArrowheads="1"/>
          </p:cNvSpPr>
          <p:nvPr/>
        </p:nvSpPr>
        <p:spPr bwMode="auto">
          <a:xfrm>
            <a:off x="1116013" y="836613"/>
            <a:ext cx="7848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ru-RU"/>
              <a:t>Федеральный закон от 27.07.2010 г. №190-ФЗ «О теплоснабжении»;</a:t>
            </a:r>
          </a:p>
        </p:txBody>
      </p:sp>
      <p:sp>
        <p:nvSpPr>
          <p:cNvPr id="7177" name="Rectangle 17"/>
          <p:cNvSpPr>
            <a:spLocks noChangeArrowheads="1"/>
          </p:cNvSpPr>
          <p:nvPr/>
        </p:nvSpPr>
        <p:spPr bwMode="auto">
          <a:xfrm>
            <a:off x="1187450" y="1268413"/>
            <a:ext cx="77041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/>
              <a:t>Постановление Правительства РФ от 22.10. 2012 г. №1075 «О ценообразовании в сфере теплоснабжения»; </a:t>
            </a:r>
          </a:p>
        </p:txBody>
      </p:sp>
      <p:sp>
        <p:nvSpPr>
          <p:cNvPr id="7178" name="Rectangle 21"/>
          <p:cNvSpPr>
            <a:spLocks noChangeArrowheads="1"/>
          </p:cNvSpPr>
          <p:nvPr/>
        </p:nvSpPr>
        <p:spPr bwMode="auto">
          <a:xfrm>
            <a:off x="1187450" y="1989138"/>
            <a:ext cx="7704138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/>
              <a:t>Приказ Федеральной службы по тарифам от 13.06.2013г. №760-э «Об утверждении Методических указаний по расчету регулируемых цен (тарифов) в сфере теплоснабжения»; </a:t>
            </a:r>
          </a:p>
        </p:txBody>
      </p:sp>
      <p:sp>
        <p:nvSpPr>
          <p:cNvPr id="7179" name="AutoShape 24"/>
          <p:cNvSpPr>
            <a:spLocks noChangeArrowheads="1"/>
          </p:cNvSpPr>
          <p:nvPr/>
        </p:nvSpPr>
        <p:spPr bwMode="auto">
          <a:xfrm>
            <a:off x="395288" y="3357563"/>
            <a:ext cx="649287" cy="431800"/>
          </a:xfrm>
          <a:prstGeom prst="chevron">
            <a:avLst>
              <a:gd name="adj" fmla="val 3759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80" name="Rectangle 25"/>
          <p:cNvSpPr>
            <a:spLocks noChangeArrowheads="1"/>
          </p:cNvSpPr>
          <p:nvPr/>
        </p:nvSpPr>
        <p:spPr bwMode="auto">
          <a:xfrm>
            <a:off x="1187450" y="4294188"/>
            <a:ext cx="7634288" cy="256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dirty="0"/>
              <a:t>Приказ  Федеральной службы по тарифам от 12.04.2013 г. №91 «Об утверждении Единой системы классификации и раздельного учета затрат относительно видов деятельности теплоснабжающих организаций, </a:t>
            </a:r>
            <a:r>
              <a:rPr lang="ru-RU" dirty="0" err="1"/>
              <a:t>теплосетевых</a:t>
            </a:r>
            <a:r>
              <a:rPr lang="ru-RU" dirty="0"/>
              <a:t> организаций, а также Системы отчетности, представляемой в федеральный орган исполнительной власти в области государственного регулирования тарифов в сфере теплоснабжения, органы исполнительной власти субъектов Российской Федерации в области регулирования цен (тарифов), органы местного самоуправления поселений и городских округов». </a:t>
            </a:r>
          </a:p>
        </p:txBody>
      </p:sp>
      <p:sp>
        <p:nvSpPr>
          <p:cNvPr id="7181" name="AutoShape 27"/>
          <p:cNvSpPr>
            <a:spLocks noChangeArrowheads="1"/>
          </p:cNvSpPr>
          <p:nvPr/>
        </p:nvSpPr>
        <p:spPr bwMode="auto">
          <a:xfrm>
            <a:off x="395288" y="2133600"/>
            <a:ext cx="649287" cy="431800"/>
          </a:xfrm>
          <a:prstGeom prst="chevron">
            <a:avLst>
              <a:gd name="adj" fmla="val 3759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82" name="AutoShape 28"/>
          <p:cNvSpPr>
            <a:spLocks noChangeArrowheads="1"/>
          </p:cNvSpPr>
          <p:nvPr/>
        </p:nvSpPr>
        <p:spPr bwMode="auto">
          <a:xfrm>
            <a:off x="395288" y="1341438"/>
            <a:ext cx="649287" cy="431800"/>
          </a:xfrm>
          <a:prstGeom prst="chevron">
            <a:avLst>
              <a:gd name="adj" fmla="val 3759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83" name="AutoShape 29"/>
          <p:cNvSpPr>
            <a:spLocks noChangeArrowheads="1"/>
          </p:cNvSpPr>
          <p:nvPr/>
        </p:nvSpPr>
        <p:spPr bwMode="auto">
          <a:xfrm>
            <a:off x="395288" y="836613"/>
            <a:ext cx="649287" cy="431800"/>
          </a:xfrm>
          <a:prstGeom prst="chevron">
            <a:avLst>
              <a:gd name="adj" fmla="val 3759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84" name="AutoShape 31"/>
          <p:cNvSpPr>
            <a:spLocks noChangeArrowheads="1"/>
          </p:cNvSpPr>
          <p:nvPr/>
        </p:nvSpPr>
        <p:spPr bwMode="auto">
          <a:xfrm>
            <a:off x="468313" y="5013325"/>
            <a:ext cx="649287" cy="431800"/>
          </a:xfrm>
          <a:prstGeom prst="chevron">
            <a:avLst>
              <a:gd name="adj" fmla="val 3759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/>
          <p:cNvSpPr txBox="1">
            <a:spLocks noChangeArrowheads="1"/>
          </p:cNvSpPr>
          <p:nvPr/>
        </p:nvSpPr>
        <p:spPr bwMode="auto">
          <a:xfrm>
            <a:off x="8693150" y="8294688"/>
            <a:ext cx="341313" cy="276225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91431" tIns="45716" rIns="91431" bIns="45716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latin typeface="+mn-lt"/>
                <a:cs typeface="Times New Roman" pitchFamily="18" charset="0"/>
              </a:rPr>
              <a:t>18</a:t>
            </a:r>
          </a:p>
        </p:txBody>
      </p:sp>
      <p:sp>
        <p:nvSpPr>
          <p:cNvPr id="8194" name="Заголовок 1"/>
          <p:cNvSpPr txBox="1">
            <a:spLocks/>
          </p:cNvSpPr>
          <p:nvPr/>
        </p:nvSpPr>
        <p:spPr bwMode="auto">
          <a:xfrm>
            <a:off x="539750" y="333375"/>
            <a:ext cx="83581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7252" tIns="43626" rIns="87252" bIns="43626"/>
          <a:lstStyle/>
          <a:p>
            <a:pPr algn="ctr" defTabSz="706438" eaLnBrk="0" hangingPunct="0">
              <a:lnSpc>
                <a:spcPct val="110000"/>
              </a:lnSpc>
            </a:pPr>
            <a:endParaRPr lang="ru-RU" sz="2400" b="1">
              <a:cs typeface="Arial" charset="0"/>
              <a:sym typeface="Arial" charset="0"/>
            </a:endParaRPr>
          </a:p>
        </p:txBody>
      </p:sp>
      <p:sp>
        <p:nvSpPr>
          <p:cNvPr id="3" name="Рамка 10"/>
          <p:cNvSpPr/>
          <p:nvPr/>
        </p:nvSpPr>
        <p:spPr>
          <a:xfrm>
            <a:off x="-19050" y="0"/>
            <a:ext cx="9163050" cy="6958013"/>
          </a:xfrm>
          <a:prstGeom prst="frame">
            <a:avLst>
              <a:gd name="adj1" fmla="val 1574"/>
            </a:avLst>
          </a:prstGeom>
          <a:solidFill>
            <a:srgbClr val="00B050"/>
          </a:solidFill>
          <a:ln>
            <a:solidFill>
              <a:srgbClr val="F3F67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197" name="Rectangle 6"/>
          <p:cNvSpPr>
            <a:spLocks noGrp="1"/>
          </p:cNvSpPr>
          <p:nvPr>
            <p:ph type="title" idx="4294967295"/>
          </p:nvPr>
        </p:nvSpPr>
        <p:spPr bwMode="auto">
          <a:xfrm>
            <a:off x="395288" y="188913"/>
            <a:ext cx="8424862" cy="431800"/>
          </a:xfrm>
          <a:solidFill>
            <a:srgbClr val="0000CC"/>
          </a:solidFill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 algn="ctr" eaLnBrk="1" hangingPunct="1">
              <a:buFont typeface="Georgia" pitchFamily="18" charset="0"/>
              <a:buNone/>
            </a:pPr>
            <a:r>
              <a:rPr lang="ru-RU" sz="1800" i="1" u="sng" smtClean="0">
                <a:solidFill>
                  <a:schemeClr val="bg1"/>
                </a:solidFill>
                <a:effectLst/>
                <a:latin typeface="Trebuchet MS" pitchFamily="34" charset="0"/>
              </a:rPr>
              <a:t>Нормативное регулирование в сфере водоснабжения, водоотведения</a:t>
            </a:r>
          </a:p>
        </p:txBody>
      </p:sp>
      <p:sp>
        <p:nvSpPr>
          <p:cNvPr id="8198" name="Text Box 7"/>
          <p:cNvSpPr txBox="1">
            <a:spLocks noChangeArrowheads="1"/>
          </p:cNvSpPr>
          <p:nvPr/>
        </p:nvSpPr>
        <p:spPr bwMode="auto">
          <a:xfrm>
            <a:off x="900113" y="2492375"/>
            <a:ext cx="7632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8199" name="Text Box 8"/>
          <p:cNvSpPr txBox="1">
            <a:spLocks noChangeArrowheads="1"/>
          </p:cNvSpPr>
          <p:nvPr/>
        </p:nvSpPr>
        <p:spPr bwMode="auto">
          <a:xfrm>
            <a:off x="1116013" y="2997200"/>
            <a:ext cx="741680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600" dirty="0"/>
              <a:t>Постановление Правительства Российской Федерации от 17.01.2013 №6 «О стандартах раскрытия информации в сфере водоснабжения и водоотведения».</a:t>
            </a:r>
          </a:p>
        </p:txBody>
      </p:sp>
      <p:sp>
        <p:nvSpPr>
          <p:cNvPr id="8200" name="Text Box 9"/>
          <p:cNvSpPr txBox="1">
            <a:spLocks noChangeArrowheads="1"/>
          </p:cNvSpPr>
          <p:nvPr/>
        </p:nvSpPr>
        <p:spPr bwMode="auto">
          <a:xfrm>
            <a:off x="1187450" y="620713"/>
            <a:ext cx="76327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ru-RU"/>
              <a:t>Федеральный закон от 07.12.2011 №416-ФЗ </a:t>
            </a:r>
          </a:p>
          <a:p>
            <a:pPr marL="342900" indent="-342900"/>
            <a:r>
              <a:rPr lang="ru-RU"/>
              <a:t>«О водоснабжении и водоотведении</a:t>
            </a:r>
            <a:r>
              <a:rPr lang="ru-RU" sz="1600"/>
              <a:t>»; </a:t>
            </a:r>
          </a:p>
        </p:txBody>
      </p:sp>
      <p:sp>
        <p:nvSpPr>
          <p:cNvPr id="8201" name="Rectangle 10"/>
          <p:cNvSpPr>
            <a:spLocks noChangeArrowheads="1"/>
          </p:cNvSpPr>
          <p:nvPr/>
        </p:nvSpPr>
        <p:spPr bwMode="auto">
          <a:xfrm>
            <a:off x="1187450" y="1268413"/>
            <a:ext cx="7704138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1600"/>
              <a:t>Постановление Правительства Российской Федерации от 13.05.2013 г. №406 «О государственном регулировании тарифов в сфере водоснабжения и водоотведения»;</a:t>
            </a:r>
          </a:p>
        </p:txBody>
      </p:sp>
      <p:sp>
        <p:nvSpPr>
          <p:cNvPr id="8202" name="Rectangle 11"/>
          <p:cNvSpPr>
            <a:spLocks noChangeArrowheads="1"/>
          </p:cNvSpPr>
          <p:nvPr/>
        </p:nvSpPr>
        <p:spPr bwMode="auto">
          <a:xfrm>
            <a:off x="1116013" y="2130851"/>
            <a:ext cx="770413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1600" dirty="0" smtClean="0"/>
              <a:t>Приказ ФСТ </a:t>
            </a:r>
            <a:r>
              <a:rPr lang="ru-RU" sz="1600" dirty="0"/>
              <a:t>России от 27.12.2013 №1746-э «Об утверждении Методических указаний по расчету регулируемых тарифов в сфере водоснабжения и водоотведения»;</a:t>
            </a:r>
          </a:p>
        </p:txBody>
      </p:sp>
      <p:sp>
        <p:nvSpPr>
          <p:cNvPr id="8203" name="AutoShape 12"/>
          <p:cNvSpPr>
            <a:spLocks noChangeArrowheads="1"/>
          </p:cNvSpPr>
          <p:nvPr/>
        </p:nvSpPr>
        <p:spPr bwMode="auto">
          <a:xfrm>
            <a:off x="395288" y="3213100"/>
            <a:ext cx="649287" cy="431800"/>
          </a:xfrm>
          <a:prstGeom prst="chevron">
            <a:avLst>
              <a:gd name="adj" fmla="val 3759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04" name="AutoShape 14"/>
          <p:cNvSpPr>
            <a:spLocks noChangeArrowheads="1"/>
          </p:cNvSpPr>
          <p:nvPr/>
        </p:nvSpPr>
        <p:spPr bwMode="auto">
          <a:xfrm>
            <a:off x="395288" y="2349500"/>
            <a:ext cx="649287" cy="431800"/>
          </a:xfrm>
          <a:prstGeom prst="chevron">
            <a:avLst>
              <a:gd name="adj" fmla="val 3759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05" name="AutoShape 15"/>
          <p:cNvSpPr>
            <a:spLocks noChangeArrowheads="1"/>
          </p:cNvSpPr>
          <p:nvPr/>
        </p:nvSpPr>
        <p:spPr bwMode="auto">
          <a:xfrm>
            <a:off x="395288" y="1412875"/>
            <a:ext cx="649287" cy="431800"/>
          </a:xfrm>
          <a:prstGeom prst="chevron">
            <a:avLst>
              <a:gd name="adj" fmla="val 3759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06" name="AutoShape 16"/>
          <p:cNvSpPr>
            <a:spLocks noChangeArrowheads="1"/>
          </p:cNvSpPr>
          <p:nvPr/>
        </p:nvSpPr>
        <p:spPr bwMode="auto">
          <a:xfrm>
            <a:off x="395288" y="692150"/>
            <a:ext cx="649287" cy="431800"/>
          </a:xfrm>
          <a:prstGeom prst="chevron">
            <a:avLst>
              <a:gd name="adj" fmla="val 3759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07" name="Rectangle 18"/>
          <p:cNvSpPr>
            <a:spLocks noChangeArrowheads="1"/>
          </p:cNvSpPr>
          <p:nvPr/>
        </p:nvSpPr>
        <p:spPr bwMode="auto">
          <a:xfrm>
            <a:off x="1116013" y="3860800"/>
            <a:ext cx="7261225" cy="366713"/>
          </a:xfrm>
          <a:prstGeom prst="rect">
            <a:avLst/>
          </a:prstGeom>
          <a:solidFill>
            <a:srgbClr val="D45742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ru-RU" b="1"/>
              <a:t>Остаются не принятыми правовые акты об утверждении:</a:t>
            </a:r>
          </a:p>
        </p:txBody>
      </p:sp>
      <p:sp>
        <p:nvSpPr>
          <p:cNvPr id="8208" name="AutoShape 19"/>
          <p:cNvSpPr>
            <a:spLocks noChangeArrowheads="1"/>
          </p:cNvSpPr>
          <p:nvPr/>
        </p:nvSpPr>
        <p:spPr bwMode="auto">
          <a:xfrm>
            <a:off x="395288" y="4292600"/>
            <a:ext cx="649287" cy="431800"/>
          </a:xfrm>
          <a:prstGeom prst="chevron">
            <a:avLst>
              <a:gd name="adj" fmla="val 37592"/>
            </a:avLst>
          </a:prstGeom>
          <a:solidFill>
            <a:srgbClr val="D4574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09" name="Rectangle 20"/>
          <p:cNvSpPr>
            <a:spLocks noChangeArrowheads="1"/>
          </p:cNvSpPr>
          <p:nvPr/>
        </p:nvSpPr>
        <p:spPr bwMode="auto">
          <a:xfrm>
            <a:off x="1116013" y="4291013"/>
            <a:ext cx="7704137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>
              <a:buFont typeface="Symbol" pitchFamily="18" charset="2"/>
              <a:buNone/>
            </a:pPr>
            <a:r>
              <a:rPr lang="ru-RU" sz="1600" dirty="0"/>
              <a:t>регламента установления регулируемых тарифов в сфере водоснабжения и водоотведения;</a:t>
            </a:r>
          </a:p>
        </p:txBody>
      </p:sp>
      <p:sp>
        <p:nvSpPr>
          <p:cNvPr id="8210" name="Rectangle 21"/>
          <p:cNvSpPr>
            <a:spLocks noChangeArrowheads="1"/>
          </p:cNvSpPr>
          <p:nvPr/>
        </p:nvSpPr>
        <p:spPr bwMode="auto">
          <a:xfrm>
            <a:off x="1116013" y="4868863"/>
            <a:ext cx="75612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>
              <a:buFont typeface="Symbol" pitchFamily="18" charset="2"/>
              <a:buNone/>
            </a:pPr>
            <a:r>
              <a:rPr lang="ru-RU" sz="1600"/>
              <a:t>типовых форм тарифных решений в сфере водоснабжения, водоотведения;</a:t>
            </a:r>
          </a:p>
        </p:txBody>
      </p:sp>
      <p:sp>
        <p:nvSpPr>
          <p:cNvPr id="8211" name="Rectangle 22"/>
          <p:cNvSpPr>
            <a:spLocks noChangeArrowheads="1"/>
          </p:cNvSpPr>
          <p:nvPr/>
        </p:nvSpPr>
        <p:spPr bwMode="auto">
          <a:xfrm>
            <a:off x="1116013" y="5271720"/>
            <a:ext cx="770413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1600" dirty="0"/>
              <a:t>единой системой классификации учета затрат по видам деятельности организаций, осуществляющих горячее водоснабжение, холодное водоснабжение и (или) водоотведение. </a:t>
            </a:r>
          </a:p>
        </p:txBody>
      </p:sp>
      <p:sp>
        <p:nvSpPr>
          <p:cNvPr id="8212" name="AutoShape 23"/>
          <p:cNvSpPr>
            <a:spLocks noChangeArrowheads="1"/>
          </p:cNvSpPr>
          <p:nvPr/>
        </p:nvSpPr>
        <p:spPr bwMode="auto">
          <a:xfrm>
            <a:off x="395288" y="4868863"/>
            <a:ext cx="649287" cy="431800"/>
          </a:xfrm>
          <a:prstGeom prst="chevron">
            <a:avLst>
              <a:gd name="adj" fmla="val 37592"/>
            </a:avLst>
          </a:prstGeom>
          <a:solidFill>
            <a:srgbClr val="D4574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13" name="AutoShape 24"/>
          <p:cNvSpPr>
            <a:spLocks noChangeArrowheads="1"/>
          </p:cNvSpPr>
          <p:nvPr/>
        </p:nvSpPr>
        <p:spPr bwMode="auto">
          <a:xfrm>
            <a:off x="395288" y="5445125"/>
            <a:ext cx="649287" cy="431800"/>
          </a:xfrm>
          <a:prstGeom prst="chevron">
            <a:avLst>
              <a:gd name="adj" fmla="val 37592"/>
            </a:avLst>
          </a:prstGeom>
          <a:solidFill>
            <a:srgbClr val="D4574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/>
          <p:cNvSpPr txBox="1">
            <a:spLocks noChangeArrowheads="1"/>
          </p:cNvSpPr>
          <p:nvPr/>
        </p:nvSpPr>
        <p:spPr bwMode="auto">
          <a:xfrm>
            <a:off x="8693150" y="8294688"/>
            <a:ext cx="341313" cy="276225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91431" tIns="45716" rIns="91431" bIns="45716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latin typeface="+mn-lt"/>
                <a:cs typeface="Times New Roman" pitchFamily="18" charset="0"/>
              </a:rPr>
              <a:t>18</a:t>
            </a:r>
          </a:p>
        </p:txBody>
      </p:sp>
      <p:sp>
        <p:nvSpPr>
          <p:cNvPr id="75779" name="Заголовок 1"/>
          <p:cNvSpPr txBox="1">
            <a:spLocks/>
          </p:cNvSpPr>
          <p:nvPr/>
        </p:nvSpPr>
        <p:spPr bwMode="auto">
          <a:xfrm>
            <a:off x="523875" y="346075"/>
            <a:ext cx="83581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7252" tIns="43626" rIns="87252" bIns="43626"/>
          <a:lstStyle/>
          <a:p>
            <a:pPr algn="ctr" defTabSz="706438" eaLnBrk="0" hangingPunct="0">
              <a:lnSpc>
                <a:spcPct val="110000"/>
              </a:lnSpc>
            </a:pPr>
            <a:endParaRPr lang="ru-RU" sz="2400" b="1">
              <a:cs typeface="Arial" charset="0"/>
              <a:sym typeface="Arial" charset="0"/>
            </a:endParaRPr>
          </a:p>
        </p:txBody>
      </p:sp>
      <p:sp>
        <p:nvSpPr>
          <p:cNvPr id="3" name="Рамка 10"/>
          <p:cNvSpPr/>
          <p:nvPr/>
        </p:nvSpPr>
        <p:spPr>
          <a:xfrm>
            <a:off x="-19050" y="0"/>
            <a:ext cx="9163050" cy="6958013"/>
          </a:xfrm>
          <a:prstGeom prst="frame">
            <a:avLst>
              <a:gd name="adj1" fmla="val 1574"/>
            </a:avLst>
          </a:prstGeom>
          <a:solidFill>
            <a:srgbClr val="00B050"/>
          </a:solidFill>
          <a:ln>
            <a:solidFill>
              <a:srgbClr val="F3F67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aphicFrame>
        <p:nvGraphicFramePr>
          <p:cNvPr id="4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44797907"/>
              </p:ext>
            </p:extLst>
          </p:nvPr>
        </p:nvGraphicFramePr>
        <p:xfrm>
          <a:off x="971600" y="2132856"/>
          <a:ext cx="7645400" cy="40104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r:id="rId3" imgW="7645047" imgH="3987130" progId="Excel.Chart.8">
                  <p:embed/>
                </p:oleObj>
              </mc:Choice>
              <mc:Fallback>
                <p:oleObj r:id="rId3" imgW="7645047" imgH="3987130" progId="Excel.Chart.8">
                  <p:embed/>
                  <p:pic>
                    <p:nvPicPr>
                      <p:cNvPr id="0" name="Content Placeholder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2132856"/>
                        <a:ext cx="7645400" cy="40104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683568" y="346075"/>
            <a:ext cx="8136904" cy="1384995"/>
          </a:xfrm>
          <a:prstGeom prst="rect">
            <a:avLst/>
          </a:prstGeom>
          <a:solidFill>
            <a:srgbClr val="0000FF"/>
          </a:solidFill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Целевая </a:t>
            </a:r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модель регулирования </a:t>
            </a: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переход на долгосрочное регулирование к </a:t>
            </a:r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01/01/2016</a:t>
            </a:r>
            <a:r>
              <a:rPr lang="ru-RU" sz="28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(федеральный закон от 30/12/2012 №291-ФЗ)</a:t>
            </a:r>
          </a:p>
        </p:txBody>
      </p:sp>
    </p:spTree>
    <p:extLst>
      <p:ext uri="{BB962C8B-B14F-4D97-AF65-F5344CB8AC3E}">
        <p14:creationId xmlns:p14="http://schemas.microsoft.com/office/powerpoint/2010/main" val="8470807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 txBox="1">
            <a:spLocks/>
          </p:cNvSpPr>
          <p:nvPr/>
        </p:nvSpPr>
        <p:spPr bwMode="auto">
          <a:xfrm>
            <a:off x="468313" y="1052513"/>
            <a:ext cx="82296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algn="ctr" eaLnBrk="0" hangingPunct="0">
              <a:defRPr/>
            </a:pPr>
            <a:r>
              <a:rPr lang="ru-RU" b="1" dirty="0">
                <a:solidFill>
                  <a:srgbClr val="003366"/>
                </a:solidFill>
                <a:latin typeface="Tahoma" pitchFamily="34" charset="0"/>
              </a:rPr>
              <a:t>Методы регулирования:</a:t>
            </a:r>
          </a:p>
          <a:p>
            <a:pPr marL="342900" algn="ctr" eaLnBrk="0" hangingPunct="0">
              <a:buFont typeface="Arial" charset="0"/>
              <a:buNone/>
              <a:defRPr/>
            </a:pPr>
            <a:endParaRPr lang="ru-RU" b="1" dirty="0">
              <a:solidFill>
                <a:srgbClr val="003366"/>
              </a:solidFill>
              <a:latin typeface="Tahoma" pitchFamily="34" charset="0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 bwMode="auto">
          <a:xfrm>
            <a:off x="611188" y="260350"/>
            <a:ext cx="8229600" cy="647700"/>
          </a:xfrm>
          <a:prstGeom prst="rect">
            <a:avLst/>
          </a:prstGeom>
          <a:solidFill>
            <a:srgbClr val="0000CC"/>
          </a:solidFill>
          <a:ln w="9525">
            <a:solidFill>
              <a:srgbClr val="6E126A"/>
            </a:solidFill>
            <a:miter lim="800000"/>
            <a:headEnd/>
            <a:tailEnd/>
          </a:ln>
        </p:spPr>
        <p:txBody>
          <a:bodyPr/>
          <a:lstStyle/>
          <a:p>
            <a:pPr marL="342900" algn="ctr" eaLnBrk="0" hangingPunct="0"/>
            <a:r>
              <a:rPr lang="ru-RU" b="1">
                <a:solidFill>
                  <a:schemeClr val="bg1"/>
                </a:solidFill>
                <a:latin typeface="Tahoma" pitchFamily="34" charset="0"/>
                <a:cs typeface="Arial" charset="0"/>
              </a:rPr>
              <a:t>Переход к регулированию тарифов на основе долгосрочных параметров регулирования</a:t>
            </a:r>
          </a:p>
          <a:p>
            <a:pPr marL="342900" algn="ctr" eaLnBrk="0" hangingPunct="0">
              <a:buFont typeface="Arial" charset="0"/>
              <a:buNone/>
            </a:pPr>
            <a:endParaRPr lang="ru-RU" b="1">
              <a:solidFill>
                <a:schemeClr val="bg1"/>
              </a:solidFill>
              <a:latin typeface="Tahoma" pitchFamily="34" charset="0"/>
              <a:cs typeface="Arial" charset="0"/>
            </a:endParaRPr>
          </a:p>
        </p:txBody>
      </p:sp>
      <p:graphicFrame>
        <p:nvGraphicFramePr>
          <p:cNvPr id="64538" name="Group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9831126"/>
              </p:ext>
            </p:extLst>
          </p:nvPr>
        </p:nvGraphicFramePr>
        <p:xfrm>
          <a:off x="684213" y="1484313"/>
          <a:ext cx="8064251" cy="3836719"/>
        </p:xfrm>
        <a:graphic>
          <a:graphicData uri="http://schemas.openxmlformats.org/drawingml/2006/table">
            <a:tbl>
              <a:tblPr/>
              <a:tblGrid>
                <a:gridCol w="3527747"/>
                <a:gridCol w="4536504"/>
              </a:tblGrid>
              <a:tr h="355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Вид, срок действия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Наименование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49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Краткосрочный (срок действия тарифа – не более 1 финансового года)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800"/>
                        </a:spcAft>
                        <a:buClr>
                          <a:srgbClr val="C3260C"/>
                        </a:buClr>
                        <a:buSzPct val="130000"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метод экономически обоснованных расходов (затрат)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800"/>
                        </a:spcAft>
                        <a:buClr>
                          <a:srgbClr val="C3260C"/>
                        </a:buClr>
                        <a:buSzPct val="130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Arial" charset="0"/>
                        </a:rPr>
                        <a:t>(применим только в определённых законодательством случаях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Arial" charset="0"/>
                        </a:rPr>
                        <a:t> 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760413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Долгосрочный (срок действия тарифа -5 лет, при первом применении – 3 года)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>
                          <a:srgbClr val="C3260C"/>
                        </a:buClr>
                        <a:buSzPct val="130000"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метод обеспечения доходности инвестированного  капитала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5718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>
                          <a:srgbClr val="C3260C"/>
                        </a:buClr>
                        <a:buSzPct val="130000"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метод индексации установленных тарифов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1809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>
                          <a:srgbClr val="C3260C"/>
                        </a:buClr>
                        <a:buSzPct val="130000"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метод сравнения аналогов (в сфере водоснабжения не является методом долгосрочного регулирования)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>
                          <a:srgbClr val="C3260C"/>
                        </a:buClr>
                        <a:buSzPct val="130000"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8" name="Номер слайда 7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 dirty="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3" name="Рамка 10"/>
          <p:cNvSpPr/>
          <p:nvPr/>
        </p:nvSpPr>
        <p:spPr>
          <a:xfrm>
            <a:off x="-19050" y="0"/>
            <a:ext cx="9163050" cy="6958013"/>
          </a:xfrm>
          <a:prstGeom prst="frame">
            <a:avLst>
              <a:gd name="adj1" fmla="val 1574"/>
            </a:avLst>
          </a:prstGeom>
          <a:solidFill>
            <a:srgbClr val="00B050"/>
          </a:solidFill>
          <a:ln>
            <a:solidFill>
              <a:srgbClr val="F3F67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4540" name="Rectangle 28"/>
          <p:cNvSpPr>
            <a:spLocks noChangeArrowheads="1"/>
          </p:cNvSpPr>
          <p:nvPr/>
        </p:nvSpPr>
        <p:spPr bwMode="auto">
          <a:xfrm>
            <a:off x="684213" y="5243513"/>
            <a:ext cx="8075612" cy="581025"/>
          </a:xfrm>
          <a:prstGeom prst="rect">
            <a:avLst/>
          </a:prstGeom>
          <a:solidFill>
            <a:srgbClr val="FF5050"/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1600" b="1">
                <a:latin typeface="Times New Roman" pitchFamily="18" charset="0"/>
              </a:rPr>
              <a:t>Выбор метода осуществляется регулятором с учетом предложения регулируемой организации и на основании определенных законодательством критериев</a:t>
            </a:r>
            <a:r>
              <a:rPr lang="ru-RU" sz="1600">
                <a:latin typeface="Times New Roman" pitchFamily="18" charset="0"/>
              </a:rPr>
              <a:t> </a:t>
            </a:r>
          </a:p>
        </p:txBody>
      </p:sp>
      <p:sp>
        <p:nvSpPr>
          <p:cNvPr id="64541" name="Rectangle 29"/>
          <p:cNvSpPr>
            <a:spLocks noChangeArrowheads="1"/>
          </p:cNvSpPr>
          <p:nvPr/>
        </p:nvSpPr>
        <p:spPr bwMode="auto">
          <a:xfrm>
            <a:off x="684213" y="6072188"/>
            <a:ext cx="8075612" cy="366712"/>
          </a:xfrm>
          <a:prstGeom prst="rect">
            <a:avLst/>
          </a:prstGeom>
          <a:solidFill>
            <a:srgbClr val="FF5050"/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b="1">
                <a:latin typeface="Times New Roman" pitchFamily="18" charset="0"/>
              </a:rPr>
              <a:t>Регулируемая организация должна предложить метод регулирования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/>
          <p:cNvSpPr txBox="1">
            <a:spLocks noChangeArrowheads="1"/>
          </p:cNvSpPr>
          <p:nvPr/>
        </p:nvSpPr>
        <p:spPr bwMode="auto">
          <a:xfrm>
            <a:off x="8693150" y="8294688"/>
            <a:ext cx="341313" cy="276225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91431" tIns="45716" rIns="91431" bIns="45716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latin typeface="+mn-lt"/>
                <a:cs typeface="Times New Roman" pitchFamily="18" charset="0"/>
              </a:rPr>
              <a:t>18</a:t>
            </a:r>
          </a:p>
        </p:txBody>
      </p:sp>
      <p:sp>
        <p:nvSpPr>
          <p:cNvPr id="51202" name="Заголовок 1"/>
          <p:cNvSpPr txBox="1">
            <a:spLocks/>
          </p:cNvSpPr>
          <p:nvPr/>
        </p:nvSpPr>
        <p:spPr bwMode="auto">
          <a:xfrm>
            <a:off x="523875" y="346075"/>
            <a:ext cx="83581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7252" tIns="43626" rIns="87252" bIns="43626"/>
          <a:lstStyle/>
          <a:p>
            <a:pPr algn="ctr" defTabSz="706438" eaLnBrk="0" hangingPunct="0">
              <a:lnSpc>
                <a:spcPct val="110000"/>
              </a:lnSpc>
            </a:pPr>
            <a:endParaRPr lang="ru-RU" sz="2400" b="1">
              <a:cs typeface="Arial" charset="0"/>
              <a:sym typeface="Arial" charset="0"/>
            </a:endParaRPr>
          </a:p>
        </p:txBody>
      </p:sp>
      <p:sp>
        <p:nvSpPr>
          <p:cNvPr id="3" name="Рамка 10"/>
          <p:cNvSpPr/>
          <p:nvPr/>
        </p:nvSpPr>
        <p:spPr>
          <a:xfrm>
            <a:off x="-19050" y="0"/>
            <a:ext cx="9163050" cy="6958013"/>
          </a:xfrm>
          <a:prstGeom prst="frame">
            <a:avLst>
              <a:gd name="adj1" fmla="val 1574"/>
            </a:avLst>
          </a:prstGeom>
          <a:solidFill>
            <a:srgbClr val="00B050"/>
          </a:solidFill>
          <a:ln>
            <a:solidFill>
              <a:srgbClr val="F3F67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1206" name="Rectangle 6"/>
          <p:cNvSpPr>
            <a:spLocks noChangeArrowheads="1"/>
          </p:cNvSpPr>
          <p:nvPr/>
        </p:nvSpPr>
        <p:spPr bwMode="auto">
          <a:xfrm>
            <a:off x="1476375" y="260350"/>
            <a:ext cx="6119813" cy="701675"/>
          </a:xfrm>
          <a:prstGeom prst="rect">
            <a:avLst/>
          </a:prstGeom>
          <a:solidFill>
            <a:srgbClr val="0000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chemeClr val="bg1"/>
                </a:solidFill>
                <a:latin typeface="Times New Roman" pitchFamily="18" charset="0"/>
              </a:rPr>
              <a:t>Ведение раздельного учета – ОБЯЗАННОСТЬ регулируемых организаций</a:t>
            </a:r>
          </a:p>
        </p:txBody>
      </p:sp>
      <p:sp>
        <p:nvSpPr>
          <p:cNvPr id="51207" name="Rectangle 7"/>
          <p:cNvSpPr>
            <a:spLocks noChangeArrowheads="1"/>
          </p:cNvSpPr>
          <p:nvPr/>
        </p:nvSpPr>
        <p:spPr bwMode="auto">
          <a:xfrm>
            <a:off x="523875" y="2565400"/>
            <a:ext cx="3903663" cy="4031873"/>
          </a:xfrm>
          <a:prstGeom prst="rect">
            <a:avLst/>
          </a:prstGeom>
          <a:noFill/>
          <a:ln w="9525">
            <a:solidFill>
              <a:srgbClr val="0000CC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latin typeface="Times New Roman" pitchFamily="18" charset="0"/>
              </a:rPr>
              <a:t>Приказ  Федеральной службы по тарифам от 12.04.2013 г. №91 «Об утверждении Единой системы классификации и раздельного учета затрат относительно видов деятельности теплоснабжающих организаций, </a:t>
            </a:r>
            <a:r>
              <a:rPr lang="ru-RU" sz="1600" dirty="0" err="1">
                <a:latin typeface="Times New Roman" pitchFamily="18" charset="0"/>
              </a:rPr>
              <a:t>теплосетевых</a:t>
            </a:r>
            <a:r>
              <a:rPr lang="ru-RU" sz="1600" dirty="0">
                <a:latin typeface="Times New Roman" pitchFamily="18" charset="0"/>
              </a:rPr>
              <a:t> организаций, а также Системы отчетности, представляемой в федеральный орган исполнительной власти в области государственного регулирования тарифов в сфере теплоснабжения, органы исполнительной власти субъектов Российской Федерации в области регулирования цен (тарифов), органы местного самоуправления поселений и городских округов».</a:t>
            </a:r>
          </a:p>
        </p:txBody>
      </p:sp>
      <p:sp>
        <p:nvSpPr>
          <p:cNvPr id="51208" name="Rectangle 8"/>
          <p:cNvSpPr>
            <a:spLocks noChangeArrowheads="1"/>
          </p:cNvSpPr>
          <p:nvPr/>
        </p:nvSpPr>
        <p:spPr bwMode="auto">
          <a:xfrm>
            <a:off x="523875" y="1484313"/>
            <a:ext cx="3903663" cy="650875"/>
          </a:xfrm>
          <a:prstGeom prst="rect">
            <a:avLst/>
          </a:prstGeom>
          <a:solidFill>
            <a:srgbClr val="FF5050"/>
          </a:solidFill>
          <a:ln w="9525">
            <a:solidFill>
              <a:srgbClr val="0000CC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/>
              <a:t>Сфера теплоснабжения</a:t>
            </a:r>
          </a:p>
          <a:p>
            <a:pPr algn="ctr"/>
            <a:endParaRPr lang="ru-RU"/>
          </a:p>
        </p:txBody>
      </p:sp>
      <p:sp>
        <p:nvSpPr>
          <p:cNvPr id="51209" name="Rectangle 9"/>
          <p:cNvSpPr>
            <a:spLocks noChangeArrowheads="1"/>
          </p:cNvSpPr>
          <p:nvPr/>
        </p:nvSpPr>
        <p:spPr bwMode="auto">
          <a:xfrm>
            <a:off x="4716463" y="1484313"/>
            <a:ext cx="3976687" cy="649287"/>
          </a:xfrm>
          <a:prstGeom prst="rect">
            <a:avLst/>
          </a:prstGeom>
          <a:solidFill>
            <a:srgbClr val="FF5050"/>
          </a:solidFill>
          <a:ln w="9525">
            <a:solidFill>
              <a:srgbClr val="0000CC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dirty="0"/>
              <a:t>Сфера водоснабжения, водоотведения</a:t>
            </a:r>
          </a:p>
        </p:txBody>
      </p:sp>
      <p:sp>
        <p:nvSpPr>
          <p:cNvPr id="51210" name="Rectangle 10"/>
          <p:cNvSpPr>
            <a:spLocks noChangeArrowheads="1"/>
          </p:cNvSpPr>
          <p:nvPr/>
        </p:nvSpPr>
        <p:spPr bwMode="auto">
          <a:xfrm>
            <a:off x="4716463" y="2565400"/>
            <a:ext cx="3976687" cy="590550"/>
          </a:xfrm>
          <a:prstGeom prst="rect">
            <a:avLst/>
          </a:prstGeom>
          <a:noFill/>
          <a:ln w="9525">
            <a:solidFill>
              <a:srgbClr val="0000CC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latin typeface="Times New Roman" pitchFamily="18" charset="0"/>
              </a:rPr>
              <a:t>Приказ  Федеральной службы по тарифам </a:t>
            </a:r>
          </a:p>
          <a:p>
            <a:pPr algn="ctr"/>
            <a:r>
              <a:rPr lang="ru-RU" sz="1600" dirty="0">
                <a:latin typeface="Times New Roman" pitchFamily="18" charset="0"/>
              </a:rPr>
              <a:t>на стадии разработки</a:t>
            </a:r>
          </a:p>
        </p:txBody>
      </p:sp>
      <p:sp>
        <p:nvSpPr>
          <p:cNvPr id="51211" name="Line 11"/>
          <p:cNvSpPr>
            <a:spLocks noChangeShapeType="1"/>
          </p:cNvSpPr>
          <p:nvPr/>
        </p:nvSpPr>
        <p:spPr bwMode="auto">
          <a:xfrm>
            <a:off x="2339975" y="2133600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212" name="Line 12"/>
          <p:cNvSpPr>
            <a:spLocks noChangeShapeType="1"/>
          </p:cNvSpPr>
          <p:nvPr/>
        </p:nvSpPr>
        <p:spPr bwMode="auto">
          <a:xfrm>
            <a:off x="6804025" y="2133600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214" name="Line 14"/>
          <p:cNvSpPr>
            <a:spLocks noChangeShapeType="1"/>
          </p:cNvSpPr>
          <p:nvPr/>
        </p:nvSpPr>
        <p:spPr bwMode="auto">
          <a:xfrm flipH="1">
            <a:off x="2268538" y="981075"/>
            <a:ext cx="2303462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215" name="Line 15"/>
          <p:cNvSpPr>
            <a:spLocks noChangeShapeType="1"/>
          </p:cNvSpPr>
          <p:nvPr/>
        </p:nvSpPr>
        <p:spPr bwMode="auto">
          <a:xfrm>
            <a:off x="4572000" y="981075"/>
            <a:ext cx="2305050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/>
          <p:cNvSpPr txBox="1">
            <a:spLocks noChangeArrowheads="1"/>
          </p:cNvSpPr>
          <p:nvPr/>
        </p:nvSpPr>
        <p:spPr bwMode="auto">
          <a:xfrm>
            <a:off x="8693150" y="8294688"/>
            <a:ext cx="341313" cy="276225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91431" tIns="45716" rIns="91431" bIns="45716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latin typeface="+mn-lt"/>
                <a:cs typeface="Times New Roman" pitchFamily="18" charset="0"/>
              </a:rPr>
              <a:t>18</a:t>
            </a:r>
          </a:p>
        </p:txBody>
      </p:sp>
      <p:sp>
        <p:nvSpPr>
          <p:cNvPr id="52226" name="Заголовок 1"/>
          <p:cNvSpPr txBox="1">
            <a:spLocks/>
          </p:cNvSpPr>
          <p:nvPr/>
        </p:nvSpPr>
        <p:spPr bwMode="auto">
          <a:xfrm>
            <a:off x="523875" y="346075"/>
            <a:ext cx="83581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7252" tIns="43626" rIns="87252" bIns="43626"/>
          <a:lstStyle/>
          <a:p>
            <a:pPr algn="ctr" defTabSz="706438" eaLnBrk="0" hangingPunct="0">
              <a:lnSpc>
                <a:spcPct val="110000"/>
              </a:lnSpc>
            </a:pPr>
            <a:endParaRPr lang="ru-RU" sz="2400" b="1">
              <a:cs typeface="Arial" charset="0"/>
              <a:sym typeface="Arial" charset="0"/>
            </a:endParaRPr>
          </a:p>
        </p:txBody>
      </p:sp>
      <p:sp>
        <p:nvSpPr>
          <p:cNvPr id="3" name="Рамка 10"/>
          <p:cNvSpPr/>
          <p:nvPr/>
        </p:nvSpPr>
        <p:spPr>
          <a:xfrm>
            <a:off x="-19050" y="0"/>
            <a:ext cx="9163050" cy="6958013"/>
          </a:xfrm>
          <a:prstGeom prst="frame">
            <a:avLst>
              <a:gd name="adj1" fmla="val 1574"/>
            </a:avLst>
          </a:prstGeom>
          <a:solidFill>
            <a:srgbClr val="00B050"/>
          </a:solidFill>
          <a:ln>
            <a:solidFill>
              <a:srgbClr val="F3F67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2229" name="Rectangle 5"/>
          <p:cNvSpPr>
            <a:spLocks noChangeArrowheads="1"/>
          </p:cNvSpPr>
          <p:nvPr/>
        </p:nvSpPr>
        <p:spPr bwMode="auto">
          <a:xfrm>
            <a:off x="1619250" y="2243138"/>
            <a:ext cx="7129463" cy="473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1600" b="1">
                <a:latin typeface="Times New Roman" pitchFamily="18" charset="0"/>
              </a:rPr>
              <a:t>а) в сфере холодного водоснабжения:</a:t>
            </a:r>
            <a:endParaRPr lang="ru-RU" sz="1600">
              <a:latin typeface="Times New Roman" pitchFamily="18" charset="0"/>
            </a:endParaRPr>
          </a:p>
          <a:p>
            <a:r>
              <a:rPr lang="ru-RU" sz="1600">
                <a:latin typeface="Times New Roman" pitchFamily="18" charset="0"/>
              </a:rPr>
              <a:t>холодное водоснабжение, в том числе транспортировка холодной воды, включая распределение воды и подвоз воды;</a:t>
            </a:r>
          </a:p>
          <a:p>
            <a:r>
              <a:rPr lang="ru-RU" sz="1600">
                <a:latin typeface="Times New Roman" pitchFamily="18" charset="0"/>
              </a:rPr>
              <a:t>подключение (технологическое присоединение) к централизованной системе холодного водоснабжения;</a:t>
            </a:r>
          </a:p>
          <a:p>
            <a:endParaRPr lang="ru-RU" sz="1600">
              <a:latin typeface="Times New Roman" pitchFamily="18" charset="0"/>
            </a:endParaRPr>
          </a:p>
          <a:p>
            <a:r>
              <a:rPr lang="ru-RU" sz="1600" b="1">
                <a:latin typeface="Times New Roman" pitchFamily="18" charset="0"/>
              </a:rPr>
              <a:t>б) в сфере горячего водоснабжения:</a:t>
            </a:r>
            <a:endParaRPr lang="ru-RU" sz="1600">
              <a:latin typeface="Times New Roman" pitchFamily="18" charset="0"/>
            </a:endParaRPr>
          </a:p>
          <a:p>
            <a:r>
              <a:rPr lang="ru-RU" sz="1600">
                <a:latin typeface="Times New Roman" pitchFamily="18" charset="0"/>
              </a:rPr>
              <a:t>горячее водоснабжение, в том числе приготовление воды на нужды горячего водоснабжения и транспортировка горячей воды;</a:t>
            </a:r>
          </a:p>
          <a:p>
            <a:r>
              <a:rPr lang="ru-RU" sz="1600">
                <a:latin typeface="Times New Roman" pitchFamily="18" charset="0"/>
              </a:rPr>
              <a:t>подключение (технологическое присоединение) к централизованной системе горячего водоснабжения;</a:t>
            </a:r>
          </a:p>
          <a:p>
            <a:endParaRPr lang="ru-RU" sz="1600">
              <a:latin typeface="Times New Roman" pitchFamily="18" charset="0"/>
            </a:endParaRPr>
          </a:p>
          <a:p>
            <a:r>
              <a:rPr lang="ru-RU" sz="1600" b="1">
                <a:latin typeface="Times New Roman" pitchFamily="18" charset="0"/>
              </a:rPr>
              <a:t>в) в сфере водоотведения:</a:t>
            </a:r>
            <a:endParaRPr lang="ru-RU" sz="1600">
              <a:latin typeface="Times New Roman" pitchFamily="18" charset="0"/>
            </a:endParaRPr>
          </a:p>
          <a:p>
            <a:r>
              <a:rPr lang="ru-RU" sz="1600">
                <a:latin typeface="Times New Roman" pitchFamily="18" charset="0"/>
              </a:rPr>
              <a:t>водоотведение, в том числе очистка сточных вод и обращение с осадком сточных вод;</a:t>
            </a:r>
          </a:p>
          <a:p>
            <a:r>
              <a:rPr lang="ru-RU" sz="1600">
                <a:latin typeface="Times New Roman" pitchFamily="18" charset="0"/>
              </a:rPr>
              <a:t>прием и транспортировка сточных вод;</a:t>
            </a:r>
          </a:p>
          <a:p>
            <a:r>
              <a:rPr lang="ru-RU" sz="1600">
                <a:latin typeface="Times New Roman" pitchFamily="18" charset="0"/>
              </a:rPr>
              <a:t>подключение (технологическое присоединение) к централизованной системе водоотведения.</a:t>
            </a:r>
          </a:p>
          <a:p>
            <a:pPr algn="ctr" eaLnBrk="0" hangingPunct="0"/>
            <a:endParaRPr lang="ru-RU" sz="1600">
              <a:latin typeface="Times New Roman" pitchFamily="18" charset="0"/>
            </a:endParaRPr>
          </a:p>
        </p:txBody>
      </p:sp>
      <p:sp>
        <p:nvSpPr>
          <p:cNvPr id="52231" name="Rectangle 6"/>
          <p:cNvSpPr>
            <a:spLocks/>
          </p:cNvSpPr>
          <p:nvPr/>
        </p:nvSpPr>
        <p:spPr bwMode="auto">
          <a:xfrm>
            <a:off x="395288" y="188913"/>
            <a:ext cx="8424862" cy="431800"/>
          </a:xfrm>
          <a:prstGeom prst="rect">
            <a:avLst/>
          </a:prstGeom>
          <a:solidFill>
            <a:srgbClr val="0000CC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19088" indent="-319088" algn="ctr">
              <a:buClr>
                <a:srgbClr val="C3260C"/>
              </a:buClr>
              <a:buSzPct val="128000"/>
              <a:buFont typeface="Georgia" pitchFamily="18" charset="0"/>
              <a:buNone/>
            </a:pPr>
            <a:r>
              <a:rPr lang="ru-RU" sz="2400" b="1" i="1" u="sng">
                <a:solidFill>
                  <a:schemeClr val="bg1"/>
                </a:solidFill>
                <a:latin typeface="Times New Roman" pitchFamily="18" charset="0"/>
              </a:rPr>
              <a:t>Раздельный учет в сфере водоснабжения, водоотведения</a:t>
            </a:r>
            <a:br>
              <a:rPr lang="ru-RU" sz="2400" b="1" i="1" u="sng">
                <a:solidFill>
                  <a:schemeClr val="bg1"/>
                </a:solidFill>
                <a:latin typeface="Times New Roman" pitchFamily="18" charset="0"/>
              </a:rPr>
            </a:br>
            <a:endParaRPr lang="ru-RU" sz="2400" b="1" i="1" u="sng">
              <a:latin typeface="Times New Roman" pitchFamily="18" charset="0"/>
            </a:endParaRPr>
          </a:p>
        </p:txBody>
      </p:sp>
      <p:sp>
        <p:nvSpPr>
          <p:cNvPr id="52232" name="AutoShape 32"/>
          <p:cNvSpPr>
            <a:spLocks noChangeArrowheads="1"/>
          </p:cNvSpPr>
          <p:nvPr/>
        </p:nvSpPr>
        <p:spPr bwMode="auto">
          <a:xfrm>
            <a:off x="322263" y="942003"/>
            <a:ext cx="649287" cy="576263"/>
          </a:xfrm>
          <a:prstGeom prst="chevron">
            <a:avLst>
              <a:gd name="adj" fmla="val 2816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2233" name="AutoShape 32"/>
          <p:cNvSpPr>
            <a:spLocks noChangeArrowheads="1"/>
          </p:cNvSpPr>
          <p:nvPr/>
        </p:nvSpPr>
        <p:spPr bwMode="auto">
          <a:xfrm>
            <a:off x="322263" y="1633537"/>
            <a:ext cx="649287" cy="576263"/>
          </a:xfrm>
          <a:prstGeom prst="chevron">
            <a:avLst>
              <a:gd name="adj" fmla="val 2816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2234" name="Rectangle 10"/>
          <p:cNvSpPr>
            <a:spLocks noChangeArrowheads="1"/>
          </p:cNvSpPr>
          <p:nvPr/>
        </p:nvSpPr>
        <p:spPr bwMode="auto">
          <a:xfrm>
            <a:off x="971550" y="908050"/>
            <a:ext cx="80264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600">
                <a:latin typeface="Times New Roman" pitchFamily="18" charset="0"/>
              </a:rPr>
              <a:t>Необходимо вести раздельный учет расходов и доходов, объемов поданной воды (принятых сточных вод).</a:t>
            </a:r>
          </a:p>
        </p:txBody>
      </p:sp>
      <p:sp>
        <p:nvSpPr>
          <p:cNvPr id="52235" name="Rectangle 11"/>
          <p:cNvSpPr>
            <a:spLocks noChangeArrowheads="1"/>
          </p:cNvSpPr>
          <p:nvPr/>
        </p:nvSpPr>
        <p:spPr bwMode="auto">
          <a:xfrm>
            <a:off x="1042988" y="1628775"/>
            <a:ext cx="64389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600">
                <a:latin typeface="Times New Roman" pitchFamily="18" charset="0"/>
              </a:rPr>
              <a:t>Учет необходимо вести раздельно и по системам централизованного водоснабжения (водоотведения) по следующим видам деятельности:</a:t>
            </a:r>
          </a:p>
        </p:txBody>
      </p:sp>
      <p:sp>
        <p:nvSpPr>
          <p:cNvPr id="12" name="AutoShape 14"/>
          <p:cNvSpPr>
            <a:spLocks noChangeArrowheads="1"/>
          </p:cNvSpPr>
          <p:nvPr/>
        </p:nvSpPr>
        <p:spPr bwMode="auto">
          <a:xfrm>
            <a:off x="1259189" y="2708274"/>
            <a:ext cx="217487" cy="144463"/>
          </a:xfrm>
          <a:prstGeom prst="flowChartTerminator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AutoShape 14"/>
          <p:cNvSpPr>
            <a:spLocks noChangeArrowheads="1"/>
          </p:cNvSpPr>
          <p:nvPr/>
        </p:nvSpPr>
        <p:spPr bwMode="auto">
          <a:xfrm>
            <a:off x="1258886" y="3212976"/>
            <a:ext cx="217487" cy="144463"/>
          </a:xfrm>
          <a:prstGeom prst="flowChartTerminator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" name="AutoShape 14"/>
          <p:cNvSpPr>
            <a:spLocks noChangeArrowheads="1"/>
          </p:cNvSpPr>
          <p:nvPr/>
        </p:nvSpPr>
        <p:spPr bwMode="auto">
          <a:xfrm>
            <a:off x="1276279" y="4221088"/>
            <a:ext cx="217487" cy="144463"/>
          </a:xfrm>
          <a:prstGeom prst="flowChartTerminator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AutoShape 14"/>
          <p:cNvSpPr>
            <a:spLocks noChangeArrowheads="1"/>
          </p:cNvSpPr>
          <p:nvPr/>
        </p:nvSpPr>
        <p:spPr bwMode="auto">
          <a:xfrm>
            <a:off x="1276279" y="4611688"/>
            <a:ext cx="217487" cy="144463"/>
          </a:xfrm>
          <a:prstGeom prst="flowChartTerminator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" name="AutoShape 14"/>
          <p:cNvSpPr>
            <a:spLocks noChangeArrowheads="1"/>
          </p:cNvSpPr>
          <p:nvPr/>
        </p:nvSpPr>
        <p:spPr bwMode="auto">
          <a:xfrm>
            <a:off x="1319935" y="5661248"/>
            <a:ext cx="217487" cy="144463"/>
          </a:xfrm>
          <a:prstGeom prst="flowChartTerminator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" name="AutoShape 14"/>
          <p:cNvSpPr>
            <a:spLocks noChangeArrowheads="1"/>
          </p:cNvSpPr>
          <p:nvPr/>
        </p:nvSpPr>
        <p:spPr bwMode="auto">
          <a:xfrm>
            <a:off x="1319934" y="6021288"/>
            <a:ext cx="217487" cy="144463"/>
          </a:xfrm>
          <a:prstGeom prst="flowChartTerminator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" name="AutoShape 14"/>
          <p:cNvSpPr>
            <a:spLocks noChangeArrowheads="1"/>
          </p:cNvSpPr>
          <p:nvPr/>
        </p:nvSpPr>
        <p:spPr bwMode="auto">
          <a:xfrm>
            <a:off x="1319933" y="6381328"/>
            <a:ext cx="217487" cy="144463"/>
          </a:xfrm>
          <a:prstGeom prst="flowChartTerminator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/>
          <p:cNvSpPr txBox="1">
            <a:spLocks noChangeArrowheads="1"/>
          </p:cNvSpPr>
          <p:nvPr/>
        </p:nvSpPr>
        <p:spPr bwMode="auto">
          <a:xfrm>
            <a:off x="8693150" y="8294688"/>
            <a:ext cx="341313" cy="276225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91431" tIns="45716" rIns="91431" bIns="45716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latin typeface="+mn-lt"/>
                <a:cs typeface="Times New Roman" pitchFamily="18" charset="0"/>
              </a:rPr>
              <a:t>18</a:t>
            </a:r>
          </a:p>
        </p:txBody>
      </p:sp>
      <p:sp>
        <p:nvSpPr>
          <p:cNvPr id="71683" name="Заголовок 1"/>
          <p:cNvSpPr txBox="1">
            <a:spLocks/>
          </p:cNvSpPr>
          <p:nvPr/>
        </p:nvSpPr>
        <p:spPr bwMode="auto">
          <a:xfrm>
            <a:off x="523875" y="346075"/>
            <a:ext cx="83581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7252" tIns="43626" rIns="87252" bIns="43626"/>
          <a:lstStyle/>
          <a:p>
            <a:pPr algn="ctr" defTabSz="706438" eaLnBrk="0" hangingPunct="0">
              <a:lnSpc>
                <a:spcPct val="110000"/>
              </a:lnSpc>
            </a:pPr>
            <a:endParaRPr lang="ru-RU" sz="2400" b="1">
              <a:cs typeface="Arial" charset="0"/>
              <a:sym typeface="Arial" charset="0"/>
            </a:endParaRPr>
          </a:p>
        </p:txBody>
      </p:sp>
      <p:sp>
        <p:nvSpPr>
          <p:cNvPr id="3" name="Рамка 10"/>
          <p:cNvSpPr/>
          <p:nvPr/>
        </p:nvSpPr>
        <p:spPr>
          <a:xfrm>
            <a:off x="-19050" y="0"/>
            <a:ext cx="9163050" cy="6958013"/>
          </a:xfrm>
          <a:prstGeom prst="frame">
            <a:avLst>
              <a:gd name="adj1" fmla="val 1574"/>
            </a:avLst>
          </a:prstGeom>
          <a:solidFill>
            <a:srgbClr val="00B050"/>
          </a:solidFill>
          <a:ln>
            <a:solidFill>
              <a:srgbClr val="F3F67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1686" name="Rectangle 6"/>
          <p:cNvSpPr>
            <a:spLocks noChangeArrowheads="1"/>
          </p:cNvSpPr>
          <p:nvPr/>
        </p:nvSpPr>
        <p:spPr bwMode="auto">
          <a:xfrm>
            <a:off x="1763713" y="5512892"/>
            <a:ext cx="7129462" cy="92333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dirty="0" smtClean="0">
                <a:latin typeface="Times New Roman" pitchFamily="18" charset="0"/>
              </a:rPr>
              <a:t>Раздельный </a:t>
            </a:r>
            <a:r>
              <a:rPr lang="ru-RU" dirty="0">
                <a:latin typeface="Times New Roman" pitchFamily="18" charset="0"/>
              </a:rPr>
              <a:t>учет объемов производства (передачи) тепловой энергии, теплоносителя ведется по системам теплоснабжения</a:t>
            </a:r>
            <a:r>
              <a:rPr lang="ru-RU" dirty="0" smtClean="0">
                <a:latin typeface="Times New Roman" pitchFamily="18" charset="0"/>
              </a:rPr>
              <a:t>.</a:t>
            </a:r>
          </a:p>
          <a:p>
            <a:endParaRPr lang="ru-RU" dirty="0">
              <a:latin typeface="Times New Roman" pitchFamily="18" charset="0"/>
            </a:endParaRPr>
          </a:p>
        </p:txBody>
      </p:sp>
      <p:sp>
        <p:nvSpPr>
          <p:cNvPr id="71687" name="Rectangle 6"/>
          <p:cNvSpPr>
            <a:spLocks/>
          </p:cNvSpPr>
          <p:nvPr/>
        </p:nvSpPr>
        <p:spPr bwMode="auto">
          <a:xfrm>
            <a:off x="395288" y="188913"/>
            <a:ext cx="8424862" cy="431800"/>
          </a:xfrm>
          <a:prstGeom prst="rect">
            <a:avLst/>
          </a:prstGeom>
          <a:solidFill>
            <a:srgbClr val="0000CC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19088" indent="-319088" algn="ctr">
              <a:buClr>
                <a:srgbClr val="C3260C"/>
              </a:buClr>
              <a:buSzPct val="128000"/>
              <a:buFont typeface="Georgia" pitchFamily="18" charset="0"/>
              <a:buNone/>
            </a:pPr>
            <a:r>
              <a:rPr lang="ru-RU" sz="2400" b="1" i="1" u="sng">
                <a:solidFill>
                  <a:schemeClr val="bg1"/>
                </a:solidFill>
                <a:latin typeface="Times New Roman" pitchFamily="18" charset="0"/>
              </a:rPr>
              <a:t>Раздельный учет в сфере теплоснабжения</a:t>
            </a:r>
            <a:endParaRPr lang="ru-RU" sz="2400" b="1" i="1" u="sng">
              <a:latin typeface="Times New Roman" pitchFamily="18" charset="0"/>
            </a:endParaRPr>
          </a:p>
        </p:txBody>
      </p:sp>
      <p:sp>
        <p:nvSpPr>
          <p:cNvPr id="71688" name="AutoShape 32"/>
          <p:cNvSpPr>
            <a:spLocks noChangeArrowheads="1"/>
          </p:cNvSpPr>
          <p:nvPr/>
        </p:nvSpPr>
        <p:spPr bwMode="auto">
          <a:xfrm>
            <a:off x="179388" y="908050"/>
            <a:ext cx="649287" cy="576263"/>
          </a:xfrm>
          <a:prstGeom prst="chevron">
            <a:avLst>
              <a:gd name="adj" fmla="val 2816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690" name="Rectangle 10"/>
          <p:cNvSpPr>
            <a:spLocks noChangeArrowheads="1"/>
          </p:cNvSpPr>
          <p:nvPr/>
        </p:nvSpPr>
        <p:spPr bwMode="auto">
          <a:xfrm>
            <a:off x="971550" y="908050"/>
            <a:ext cx="8026400" cy="10699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600" b="1" dirty="0">
                <a:latin typeface="Times New Roman" pitchFamily="18" charset="0"/>
              </a:rPr>
              <a:t>Раздельный учет необходимо вести по всем видам регулируемой деятельности в сфере теплоснабжения, объему производства (передачи) тепловой энергии, теплоносителя, доходам и расходам, связанных с производством, передачей и сбытом тепловой энергии, теплоносителя. </a:t>
            </a:r>
          </a:p>
        </p:txBody>
      </p:sp>
      <p:sp>
        <p:nvSpPr>
          <p:cNvPr id="71692" name="Rectangle 12"/>
          <p:cNvSpPr>
            <a:spLocks noChangeArrowheads="1"/>
          </p:cNvSpPr>
          <p:nvPr/>
        </p:nvSpPr>
        <p:spPr bwMode="auto">
          <a:xfrm>
            <a:off x="1547813" y="2133600"/>
            <a:ext cx="7129462" cy="1465263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dirty="0">
                <a:latin typeface="Times New Roman" pitchFamily="18" charset="0"/>
              </a:rPr>
              <a:t>Раздельный учет осуществляется регулируемой организацией с дифференциацией доходов и расходов, объема тепловой энергии, теплоносителя по источникам тепловой энергии, системам теплоснабжения, субъектам Российской Федерации, а также с учетом дифференциации цен (тарифов) в сфере теплоснабжения.</a:t>
            </a:r>
          </a:p>
        </p:txBody>
      </p:sp>
      <p:sp>
        <p:nvSpPr>
          <p:cNvPr id="71693" name="Rectangle 13"/>
          <p:cNvSpPr>
            <a:spLocks noChangeArrowheads="1"/>
          </p:cNvSpPr>
          <p:nvPr/>
        </p:nvSpPr>
        <p:spPr bwMode="auto">
          <a:xfrm>
            <a:off x="684213" y="3860800"/>
            <a:ext cx="7129462" cy="1465263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dirty="0">
                <a:latin typeface="Times New Roman" pitchFamily="18" charset="0"/>
              </a:rPr>
              <a:t>Затраты на содержание, ремонт и эксплуатацию бесхозяйных тепловых сетей учитываются регулируемой организацией отдельно от расходов, связанных с содержанием, ремонтом и эксплуатацией тепловых сетей, которыми регулируемая организация владеет на праве собственности или на ином законном основании.</a:t>
            </a:r>
          </a:p>
        </p:txBody>
      </p:sp>
      <p:sp>
        <p:nvSpPr>
          <p:cNvPr id="71694" name="AutoShape 14"/>
          <p:cNvSpPr>
            <a:spLocks noChangeArrowheads="1"/>
          </p:cNvSpPr>
          <p:nvPr/>
        </p:nvSpPr>
        <p:spPr bwMode="auto">
          <a:xfrm>
            <a:off x="1258888" y="2708275"/>
            <a:ext cx="217487" cy="144463"/>
          </a:xfrm>
          <a:prstGeom prst="flowChartTerminator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695" name="AutoShape 15"/>
          <p:cNvSpPr>
            <a:spLocks noChangeArrowheads="1"/>
          </p:cNvSpPr>
          <p:nvPr/>
        </p:nvSpPr>
        <p:spPr bwMode="auto">
          <a:xfrm>
            <a:off x="395288" y="4508500"/>
            <a:ext cx="217487" cy="144463"/>
          </a:xfrm>
          <a:prstGeom prst="flowChartTerminator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696" name="AutoShape 16"/>
          <p:cNvSpPr>
            <a:spLocks noChangeArrowheads="1"/>
          </p:cNvSpPr>
          <p:nvPr/>
        </p:nvSpPr>
        <p:spPr bwMode="auto">
          <a:xfrm>
            <a:off x="1476375" y="5902325"/>
            <a:ext cx="217488" cy="144463"/>
          </a:xfrm>
          <a:prstGeom prst="flowChartTerminator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946</TotalTime>
  <Words>1889</Words>
  <Application>Microsoft Office PowerPoint</Application>
  <PresentationFormat>Экран (4:3)</PresentationFormat>
  <Paragraphs>193</Paragraphs>
  <Slides>20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2" baseType="lpstr">
      <vt:lpstr>Воздушный поток</vt:lpstr>
      <vt:lpstr>Диаграмма Microsoft Excel</vt:lpstr>
      <vt:lpstr>Презентация PowerPoint</vt:lpstr>
      <vt:lpstr>Тарифообразование в сфере теплоснабжения</vt:lpstr>
      <vt:lpstr>Нормативное регулирование в сфере теплоснабжения</vt:lpstr>
      <vt:lpstr>Нормативное регулирование в сфере водоснабжения, водоотведения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Гарантирующие организации ВКХ</vt:lpstr>
      <vt:lpstr>Схемы водоснабжения и водоотведения</vt:lpstr>
      <vt:lpstr>Презентация PowerPoint</vt:lpstr>
      <vt:lpstr>Бесхозяйные объекты </vt:lpstr>
      <vt:lpstr>Презентация PowerPoint</vt:lpstr>
      <vt:lpstr>Презентация PowerPoint</vt:lpstr>
      <vt:lpstr>Представления тарифного предложения и предложения о выборе метода регулирования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Садыкова Эльмира Джамилевна</dc:creator>
  <cp:lastModifiedBy>Садыкова Эльмира Джамилевна</cp:lastModifiedBy>
  <cp:revision>79</cp:revision>
  <cp:lastPrinted>2013-04-19T10:39:18Z</cp:lastPrinted>
  <dcterms:created xsi:type="dcterms:W3CDTF">2013-04-18T10:26:44Z</dcterms:created>
  <dcterms:modified xsi:type="dcterms:W3CDTF">2014-03-28T06:19:43Z</dcterms:modified>
</cp:coreProperties>
</file>